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fntdata" ContentType="application/x-fontdata"/>
  <Default Extension="xml" ContentType="application/xml"/>
  <Default Extension="wdp" ContentType="image/vnd.ms-photo"/>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0.xml" ContentType="application/vnd.openxmlformats-officedocument.theme+xml"/>
  <Override PartName="/ppt/theme/theme62.xml" ContentType="application/vnd.openxmlformats-officedocument.theme+xml"/>
  <Override PartName="/ppt/theme/theme61.xml" ContentType="application/vnd.openxmlformats-officedocument.theme+xml"/>
  <Override PartName="/ppt/theme/theme60.xml" ContentType="application/vnd.openxmlformats-officedocument.theme+xml"/>
  <Override PartName="/ppt/theme/theme59.xml" ContentType="application/vnd.openxmlformats-officedocument.theme+xml"/>
  <Override PartName="/ppt/theme/theme58.xml" ContentType="application/vnd.openxmlformats-officedocument.theme+xml"/>
  <Override PartName="/ppt/theme/theme57.xml" ContentType="application/vnd.openxmlformats-officedocument.theme+xml"/>
  <Override PartName="/ppt/theme/theme56.xml" ContentType="application/vnd.openxmlformats-officedocument.theme+xml"/>
  <Override PartName="/ppt/theme/theme55.xml" ContentType="application/vnd.openxmlformats-officedocument.theme+xml"/>
  <Override PartName="/ppt/theme/theme54.xml" ContentType="application/vnd.openxmlformats-officedocument.theme+xml"/>
  <Override PartName="/ppt/theme/theme53.xml" ContentType="application/vnd.openxmlformats-officedocument.theme+xml"/>
  <Override PartName="/ppt/theme/theme52.xml" ContentType="application/vnd.openxmlformats-officedocument.theme+xml"/>
  <Override PartName="/ppt/theme/theme51.xml" ContentType="application/vnd.openxmlformats-officedocument.theme+xml"/>
  <Override PartName="/ppt/theme/theme50.xml" ContentType="application/vnd.openxmlformats-officedocument.theme+xml"/>
  <Override PartName="/ppt/theme/theme31.xml" ContentType="application/vnd.openxmlformats-officedocument.theme+xml"/>
  <Override PartName="/ppt/theme/theme49.xml" ContentType="application/vnd.openxmlformats-officedocument.theme+xml"/>
  <Override PartName="/ppt/theme/theme48.xml" ContentType="application/vnd.openxmlformats-officedocument.theme+xml"/>
  <Override PartName="/ppt/theme/theme47.xml" ContentType="application/vnd.openxmlformats-officedocument.theme+xml"/>
  <Override PartName="/ppt/theme/theme46.xml" ContentType="application/vnd.openxmlformats-officedocument.theme+xml"/>
  <Override PartName="/ppt/theme/theme45.xml" ContentType="application/vnd.openxmlformats-officedocument.theme+xml"/>
  <Override PartName="/ppt/theme/theme44.xml" ContentType="application/vnd.openxmlformats-officedocument.theme+xml"/>
  <Override PartName="/ppt/theme/theme43.xml" ContentType="application/vnd.openxmlformats-officedocument.theme+xml"/>
  <Override PartName="/ppt/theme/theme42.xml" ContentType="application/vnd.openxmlformats-officedocument.theme+xml"/>
  <Override PartName="/ppt/theme/theme41.xml" ContentType="application/vnd.openxmlformats-officedocument.theme+xml"/>
  <Override PartName="/ppt/theme/theme40.xml" ContentType="application/vnd.openxmlformats-officedocument.theme+xml"/>
  <Override PartName="/ppt/theme/theme39.xml" ContentType="application/vnd.openxmlformats-officedocument.theme+xml"/>
  <Override PartName="/ppt/theme/theme38.xml" ContentType="application/vnd.openxmlformats-officedocument.theme+xml"/>
  <Override PartName="/ppt/theme/theme37.xml" ContentType="application/vnd.openxmlformats-officedocument.theme+xml"/>
  <Override PartName="/ppt/theme/theme36.xml" ContentType="application/vnd.openxmlformats-officedocument.theme+xml"/>
  <Override PartName="/ppt/theme/theme35.xml" ContentType="application/vnd.openxmlformats-officedocument.theme+xml"/>
  <Override PartName="/ppt/theme/theme34.xml" ContentType="application/vnd.openxmlformats-officedocument.theme+xml"/>
  <Override PartName="/ppt/theme/theme33.xml" ContentType="application/vnd.openxmlformats-officedocument.theme+xml"/>
  <Override PartName="/ppt/theme/theme3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 id="2147483673" r:id="rId2"/>
    <p:sldMasterId id="2147483686" r:id="rId3"/>
    <p:sldMasterId id="2147483699" r:id="rId4"/>
    <p:sldMasterId id="2147483712" r:id="rId5"/>
    <p:sldMasterId id="2147483725" r:id="rId6"/>
    <p:sldMasterId id="2147483738" r:id="rId7"/>
    <p:sldMasterId id="2147483751" r:id="rId8"/>
    <p:sldMasterId id="2147483764" r:id="rId9"/>
    <p:sldMasterId id="2147483777" r:id="rId10"/>
    <p:sldMasterId id="2147483790" r:id="rId11"/>
    <p:sldMasterId id="2147483803" r:id="rId12"/>
    <p:sldMasterId id="2147483816" r:id="rId13"/>
    <p:sldMasterId id="2147483829" r:id="rId14"/>
    <p:sldMasterId id="2147483842" r:id="rId15"/>
    <p:sldMasterId id="2147483855" r:id="rId16"/>
    <p:sldMasterId id="2147483868" r:id="rId17"/>
    <p:sldMasterId id="2147483881" r:id="rId18"/>
    <p:sldMasterId id="2147483894" r:id="rId19"/>
    <p:sldMasterId id="2147483907" r:id="rId20"/>
    <p:sldMasterId id="2147483920" r:id="rId21"/>
    <p:sldMasterId id="2147483933" r:id="rId22"/>
    <p:sldMasterId id="2147483946" r:id="rId23"/>
    <p:sldMasterId id="2147483959" r:id="rId24"/>
    <p:sldMasterId id="2147483972" r:id="rId25"/>
    <p:sldMasterId id="2147483985" r:id="rId26"/>
    <p:sldMasterId id="2147483998" r:id="rId27"/>
    <p:sldMasterId id="2147484011" r:id="rId28"/>
    <p:sldMasterId id="2147484024" r:id="rId29"/>
    <p:sldMasterId id="2147484037" r:id="rId30"/>
    <p:sldMasterId id="2147484050" r:id="rId31"/>
    <p:sldMasterId id="2147484063" r:id="rId32"/>
    <p:sldMasterId id="2147484076" r:id="rId33"/>
    <p:sldMasterId id="2147484089" r:id="rId34"/>
    <p:sldMasterId id="2147484102" r:id="rId35"/>
    <p:sldMasterId id="2147484115" r:id="rId36"/>
    <p:sldMasterId id="2147484128" r:id="rId37"/>
    <p:sldMasterId id="2147484141" r:id="rId38"/>
    <p:sldMasterId id="2147484154" r:id="rId39"/>
    <p:sldMasterId id="2147484167" r:id="rId40"/>
    <p:sldMasterId id="2147484180" r:id="rId41"/>
    <p:sldMasterId id="2147484193" r:id="rId42"/>
    <p:sldMasterId id="2147484206" r:id="rId43"/>
    <p:sldMasterId id="2147484219" r:id="rId44"/>
    <p:sldMasterId id="2147484232" r:id="rId45"/>
    <p:sldMasterId id="2147484245" r:id="rId46"/>
    <p:sldMasterId id="2147484258" r:id="rId47"/>
    <p:sldMasterId id="2147484271" r:id="rId48"/>
    <p:sldMasterId id="2147484284" r:id="rId49"/>
    <p:sldMasterId id="2147484297" r:id="rId50"/>
    <p:sldMasterId id="2147484310" r:id="rId51"/>
    <p:sldMasterId id="2147484323" r:id="rId52"/>
    <p:sldMasterId id="2147484336" r:id="rId53"/>
    <p:sldMasterId id="2147484349" r:id="rId54"/>
    <p:sldMasterId id="2147484362" r:id="rId55"/>
    <p:sldMasterId id="2147484375" r:id="rId56"/>
    <p:sldMasterId id="2147484388" r:id="rId57"/>
    <p:sldMasterId id="2147484414" r:id="rId58"/>
    <p:sldMasterId id="2147484440" r:id="rId59"/>
    <p:sldMasterId id="2147484453" r:id="rId60"/>
    <p:sldMasterId id="2147484466" r:id="rId61"/>
  </p:sldMasterIdLst>
  <p:notesMasterIdLst>
    <p:notesMasterId r:id="rId127"/>
  </p:notesMasterIdLst>
  <p:sldIdLst>
    <p:sldId id="256" r:id="rId62"/>
    <p:sldId id="257" r:id="rId63"/>
    <p:sldId id="258" r:id="rId64"/>
    <p:sldId id="311" r:id="rId65"/>
    <p:sldId id="259" r:id="rId66"/>
    <p:sldId id="260" r:id="rId67"/>
    <p:sldId id="322" r:id="rId68"/>
    <p:sldId id="261" r:id="rId69"/>
    <p:sldId id="323" r:id="rId70"/>
    <p:sldId id="262" r:id="rId71"/>
    <p:sldId id="263" r:id="rId72"/>
    <p:sldId id="264" r:id="rId73"/>
    <p:sldId id="265" r:id="rId74"/>
    <p:sldId id="266" r:id="rId75"/>
    <p:sldId id="319" r:id="rId76"/>
    <p:sldId id="267" r:id="rId77"/>
    <p:sldId id="268" r:id="rId78"/>
    <p:sldId id="320" r:id="rId79"/>
    <p:sldId id="321" r:id="rId80"/>
    <p:sldId id="269" r:id="rId81"/>
    <p:sldId id="270" r:id="rId82"/>
    <p:sldId id="271" r:id="rId83"/>
    <p:sldId id="272" r:id="rId84"/>
    <p:sldId id="312" r:id="rId85"/>
    <p:sldId id="273" r:id="rId86"/>
    <p:sldId id="274" r:id="rId87"/>
    <p:sldId id="275" r:id="rId88"/>
    <p:sldId id="276" r:id="rId89"/>
    <p:sldId id="277" r:id="rId90"/>
    <p:sldId id="278" r:id="rId91"/>
    <p:sldId id="279" r:id="rId92"/>
    <p:sldId id="280" r:id="rId93"/>
    <p:sldId id="281" r:id="rId94"/>
    <p:sldId id="282" r:id="rId95"/>
    <p:sldId id="283" r:id="rId96"/>
    <p:sldId id="284" r:id="rId97"/>
    <p:sldId id="285" r:id="rId98"/>
    <p:sldId id="286" r:id="rId99"/>
    <p:sldId id="314" r:id="rId100"/>
    <p:sldId id="287" r:id="rId101"/>
    <p:sldId id="288" r:id="rId102"/>
    <p:sldId id="290" r:id="rId103"/>
    <p:sldId id="291" r:id="rId104"/>
    <p:sldId id="292" r:id="rId105"/>
    <p:sldId id="293" r:id="rId106"/>
    <p:sldId id="294" r:id="rId107"/>
    <p:sldId id="295" r:id="rId108"/>
    <p:sldId id="296" r:id="rId109"/>
    <p:sldId id="316" r:id="rId110"/>
    <p:sldId id="297" r:id="rId111"/>
    <p:sldId id="298" r:id="rId112"/>
    <p:sldId id="299" r:id="rId113"/>
    <p:sldId id="300" r:id="rId114"/>
    <p:sldId id="301" r:id="rId115"/>
    <p:sldId id="302" r:id="rId116"/>
    <p:sldId id="303" r:id="rId117"/>
    <p:sldId id="317" r:id="rId118"/>
    <p:sldId id="304" r:id="rId119"/>
    <p:sldId id="305" r:id="rId120"/>
    <p:sldId id="306" r:id="rId121"/>
    <p:sldId id="307" r:id="rId122"/>
    <p:sldId id="308" r:id="rId123"/>
    <p:sldId id="309" r:id="rId124"/>
    <p:sldId id="310" r:id="rId125"/>
    <p:sldId id="318" r:id="rId126"/>
  </p:sldIdLst>
  <p:sldSz cx="9144000" cy="6858000" type="screen4x3"/>
  <p:notesSz cx="6858000" cy="9144000"/>
  <p:embeddedFontLst>
    <p:embeddedFont>
      <p:font typeface="Calibri" panose="020F0502020204030204" pitchFamily="34" charset="0"/>
      <p:regular r:id="rId128"/>
      <p:bold r:id="rId129"/>
      <p:italic r:id="rId130"/>
      <p:boldItalic r:id="rId131"/>
    </p:embeddedFont>
    <p:embeddedFont>
      <p:font typeface="Segoe UI" panose="020B0502040204020203" pitchFamily="34" charset="0"/>
      <p:regular r:id="rId132"/>
      <p:bold r:id="rId133"/>
      <p:italic r:id="rId134"/>
      <p:boldItalic r:id="rId135"/>
    </p:embeddedFont>
    <p:embeddedFont>
      <p:font typeface="Verdana" panose="020B0604030504040204" pitchFamily="34" charset="0"/>
      <p:regular r:id="rId136"/>
      <p:bold r:id="rId137"/>
      <p:italic r:id="rId138"/>
      <p:boldItalic r:id="rId1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023" autoAdjust="0"/>
    <p:restoredTop sz="52459" autoAdjust="0"/>
  </p:normalViewPr>
  <p:slideViewPr>
    <p:cSldViewPr snapToGrid="0">
      <p:cViewPr varScale="1">
        <p:scale>
          <a:sx n="72" d="100"/>
          <a:sy n="72" d="100"/>
        </p:scale>
        <p:origin x="678" y="78"/>
      </p:cViewPr>
      <p:guideLst/>
    </p:cSldViewPr>
  </p:slideViewPr>
  <p:notesTextViewPr>
    <p:cViewPr>
      <p:scale>
        <a:sx n="1" d="1"/>
        <a:sy n="1" d="1"/>
      </p:scale>
      <p:origin x="0" y="0"/>
    </p:cViewPr>
  </p:notesTextViewPr>
  <p:notesViewPr>
    <p:cSldViewPr snapToGrid="0">
      <p:cViewPr varScale="1">
        <p:scale>
          <a:sx n="55" d="100"/>
          <a:sy n="55" d="100"/>
        </p:scale>
        <p:origin x="1854" y="9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5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63" Type="http://schemas.openxmlformats.org/officeDocument/2006/relationships/slide" Target="slides/slide2.xml"/><Relationship Id="rId84" Type="http://schemas.openxmlformats.org/officeDocument/2006/relationships/slide" Target="slides/slide23.xml"/><Relationship Id="rId138" Type="http://schemas.openxmlformats.org/officeDocument/2006/relationships/font" Target="fonts/font11.fntdata"/><Relationship Id="rId107" Type="http://schemas.openxmlformats.org/officeDocument/2006/relationships/slide" Target="slides/slide46.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Master" Target="slideMasters/slideMaster53.xml"/><Relationship Id="rId74" Type="http://schemas.openxmlformats.org/officeDocument/2006/relationships/slide" Target="slides/slide13.xml"/><Relationship Id="rId128" Type="http://schemas.openxmlformats.org/officeDocument/2006/relationships/font" Target="fonts/font1.fntdata"/><Relationship Id="rId5" Type="http://schemas.openxmlformats.org/officeDocument/2006/relationships/slideMaster" Target="slideMasters/slideMaster5.xml"/><Relationship Id="rId90" Type="http://schemas.openxmlformats.org/officeDocument/2006/relationships/slide" Target="slides/slide29.xml"/><Relationship Id="rId95" Type="http://schemas.openxmlformats.org/officeDocument/2006/relationships/slide" Target="slides/slide3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64" Type="http://schemas.openxmlformats.org/officeDocument/2006/relationships/slide" Target="slides/slide3.xml"/><Relationship Id="rId69" Type="http://schemas.openxmlformats.org/officeDocument/2006/relationships/slide" Target="slides/slide8.xml"/><Relationship Id="rId113" Type="http://schemas.openxmlformats.org/officeDocument/2006/relationships/slide" Target="slides/slide52.xml"/><Relationship Id="rId118" Type="http://schemas.openxmlformats.org/officeDocument/2006/relationships/slide" Target="slides/slide57.xml"/><Relationship Id="rId134" Type="http://schemas.openxmlformats.org/officeDocument/2006/relationships/font" Target="fonts/font7.fntdata"/><Relationship Id="rId139" Type="http://schemas.openxmlformats.org/officeDocument/2006/relationships/font" Target="fonts/font12.fntdata"/><Relationship Id="rId80" Type="http://schemas.openxmlformats.org/officeDocument/2006/relationships/slide" Target="slides/slide19.xml"/><Relationship Id="rId85" Type="http://schemas.openxmlformats.org/officeDocument/2006/relationships/slide" Target="slides/slide24.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Master" Target="slideMasters/slideMaster59.xml"/><Relationship Id="rId103" Type="http://schemas.openxmlformats.org/officeDocument/2006/relationships/slide" Target="slides/slide42.xml"/><Relationship Id="rId108" Type="http://schemas.openxmlformats.org/officeDocument/2006/relationships/slide" Target="slides/slide47.xml"/><Relationship Id="rId124" Type="http://schemas.openxmlformats.org/officeDocument/2006/relationships/slide" Target="slides/slide63.xml"/><Relationship Id="rId129" Type="http://schemas.openxmlformats.org/officeDocument/2006/relationships/font" Target="fonts/font2.fntdata"/><Relationship Id="rId54" Type="http://schemas.openxmlformats.org/officeDocument/2006/relationships/slideMaster" Target="slideMasters/slideMaster54.xml"/><Relationship Id="rId70" Type="http://schemas.openxmlformats.org/officeDocument/2006/relationships/slide" Target="slides/slide9.xml"/><Relationship Id="rId75" Type="http://schemas.openxmlformats.org/officeDocument/2006/relationships/slide" Target="slides/slide14.xml"/><Relationship Id="rId91" Type="http://schemas.openxmlformats.org/officeDocument/2006/relationships/slide" Target="slides/slide30.xml"/><Relationship Id="rId96" Type="http://schemas.openxmlformats.org/officeDocument/2006/relationships/slide" Target="slides/slide35.xml"/><Relationship Id="rId140" Type="http://schemas.openxmlformats.org/officeDocument/2006/relationships/presProps" Target="presProps.xml"/><Relationship Id="rId145"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 Target="slides/slide53.xml"/><Relationship Id="rId119" Type="http://schemas.openxmlformats.org/officeDocument/2006/relationships/slide" Target="slides/slide58.xml"/><Relationship Id="rId44" Type="http://schemas.openxmlformats.org/officeDocument/2006/relationships/slideMaster" Target="slideMasters/slideMaster44.xml"/><Relationship Id="rId60" Type="http://schemas.openxmlformats.org/officeDocument/2006/relationships/slideMaster" Target="slideMasters/slideMaster60.xml"/><Relationship Id="rId65" Type="http://schemas.openxmlformats.org/officeDocument/2006/relationships/slide" Target="slides/slide4.xml"/><Relationship Id="rId81" Type="http://schemas.openxmlformats.org/officeDocument/2006/relationships/slide" Target="slides/slide20.xml"/><Relationship Id="rId86" Type="http://schemas.openxmlformats.org/officeDocument/2006/relationships/slide" Target="slides/slide25.xml"/><Relationship Id="rId130" Type="http://schemas.openxmlformats.org/officeDocument/2006/relationships/font" Target="fonts/font3.fntdata"/><Relationship Id="rId135" Type="http://schemas.openxmlformats.org/officeDocument/2006/relationships/font" Target="fonts/font8.fntdata"/><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48.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slide" Target="slides/slide15.xml"/><Relationship Id="rId97" Type="http://schemas.openxmlformats.org/officeDocument/2006/relationships/slide" Target="slides/slide36.xml"/><Relationship Id="rId104" Type="http://schemas.openxmlformats.org/officeDocument/2006/relationships/slide" Target="slides/slide43.xml"/><Relationship Id="rId120" Type="http://schemas.openxmlformats.org/officeDocument/2006/relationships/slide" Target="slides/slide59.xml"/><Relationship Id="rId125" Type="http://schemas.openxmlformats.org/officeDocument/2006/relationships/slide" Target="slides/slide64.xml"/><Relationship Id="rId141" Type="http://schemas.openxmlformats.org/officeDocument/2006/relationships/viewProps" Target="viewProps.xml"/><Relationship Id="rId146" Type="http://schemas.openxmlformats.org/officeDocument/2006/relationships/customXml" Target="../customXml/item3.xml"/><Relationship Id="rId7" Type="http://schemas.openxmlformats.org/officeDocument/2006/relationships/slideMaster" Target="slideMasters/slideMaster7.xml"/><Relationship Id="rId71" Type="http://schemas.openxmlformats.org/officeDocument/2006/relationships/slide" Target="slides/slide10.xml"/><Relationship Id="rId92" Type="http://schemas.openxmlformats.org/officeDocument/2006/relationships/slide" Target="slides/slide31.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5.xml"/><Relationship Id="rId87" Type="http://schemas.openxmlformats.org/officeDocument/2006/relationships/slide" Target="slides/slide26.xml"/><Relationship Id="rId110" Type="http://schemas.openxmlformats.org/officeDocument/2006/relationships/slide" Target="slides/slide49.xml"/><Relationship Id="rId115" Type="http://schemas.openxmlformats.org/officeDocument/2006/relationships/slide" Target="slides/slide54.xml"/><Relationship Id="rId131" Type="http://schemas.openxmlformats.org/officeDocument/2006/relationships/font" Target="fonts/font4.fntdata"/><Relationship Id="rId136" Type="http://schemas.openxmlformats.org/officeDocument/2006/relationships/font" Target="fonts/font9.fntdata"/><Relationship Id="rId61" Type="http://schemas.openxmlformats.org/officeDocument/2006/relationships/slideMaster" Target="slideMasters/slideMaster61.xml"/><Relationship Id="rId82" Type="http://schemas.openxmlformats.org/officeDocument/2006/relationships/slide" Target="slides/slide2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 Target="slides/slide16.xml"/><Relationship Id="rId100" Type="http://schemas.openxmlformats.org/officeDocument/2006/relationships/slide" Target="slides/slide39.xml"/><Relationship Id="rId105" Type="http://schemas.openxmlformats.org/officeDocument/2006/relationships/slide" Target="slides/slide44.xml"/><Relationship Id="rId126"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11.xml"/><Relationship Id="rId93" Type="http://schemas.openxmlformats.org/officeDocument/2006/relationships/slide" Target="slides/slide32.xml"/><Relationship Id="rId98" Type="http://schemas.openxmlformats.org/officeDocument/2006/relationships/slide" Target="slides/slide37.xml"/><Relationship Id="rId121" Type="http://schemas.openxmlformats.org/officeDocument/2006/relationships/slide" Target="slides/slide60.xml"/><Relationship Id="rId142"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 Target="slides/slide6.xml"/><Relationship Id="rId116" Type="http://schemas.openxmlformats.org/officeDocument/2006/relationships/slide" Target="slides/slide55.xml"/><Relationship Id="rId137" Type="http://schemas.openxmlformats.org/officeDocument/2006/relationships/font" Target="fonts/font10.fntdata"/><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1.xml"/><Relationship Id="rId83" Type="http://schemas.openxmlformats.org/officeDocument/2006/relationships/slide" Target="slides/slide22.xml"/><Relationship Id="rId88" Type="http://schemas.openxmlformats.org/officeDocument/2006/relationships/slide" Target="slides/slide27.xml"/><Relationship Id="rId111" Type="http://schemas.openxmlformats.org/officeDocument/2006/relationships/slide" Target="slides/slide50.xml"/><Relationship Id="rId132" Type="http://schemas.openxmlformats.org/officeDocument/2006/relationships/font" Target="fonts/font5.fntdata"/><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Master" Target="slideMasters/slideMaster57.xml"/><Relationship Id="rId106" Type="http://schemas.openxmlformats.org/officeDocument/2006/relationships/slide" Target="slides/slide45.xml"/><Relationship Id="rId12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 Target="slides/slide12.xml"/><Relationship Id="rId78" Type="http://schemas.openxmlformats.org/officeDocument/2006/relationships/slide" Target="slides/slide17.xml"/><Relationship Id="rId94" Type="http://schemas.openxmlformats.org/officeDocument/2006/relationships/slide" Target="slides/slide33.xml"/><Relationship Id="rId99" Type="http://schemas.openxmlformats.org/officeDocument/2006/relationships/slide" Target="slides/slide38.xml"/><Relationship Id="rId101" Type="http://schemas.openxmlformats.org/officeDocument/2006/relationships/slide" Target="slides/slide40.xml"/><Relationship Id="rId122" Type="http://schemas.openxmlformats.org/officeDocument/2006/relationships/slide" Target="slides/slide61.xml"/><Relationship Id="rId14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Master" Target="slideMasters/slideMaster26.xml"/><Relationship Id="rId47" Type="http://schemas.openxmlformats.org/officeDocument/2006/relationships/slideMaster" Target="slideMasters/slideMaster47.xml"/><Relationship Id="rId68" Type="http://schemas.openxmlformats.org/officeDocument/2006/relationships/slide" Target="slides/slide7.xml"/><Relationship Id="rId89" Type="http://schemas.openxmlformats.org/officeDocument/2006/relationships/slide" Target="slides/slide28.xml"/><Relationship Id="rId112" Type="http://schemas.openxmlformats.org/officeDocument/2006/relationships/slide" Target="slides/slide51.xml"/><Relationship Id="rId133" Type="http://schemas.openxmlformats.org/officeDocument/2006/relationships/font" Target="fonts/font6.fntdata"/><Relationship Id="rId16" Type="http://schemas.openxmlformats.org/officeDocument/2006/relationships/slideMaster" Target="slideMasters/slideMaster16.xml"/><Relationship Id="rId37" Type="http://schemas.openxmlformats.org/officeDocument/2006/relationships/slideMaster" Target="slideMasters/slideMaster37.xml"/><Relationship Id="rId58" Type="http://schemas.openxmlformats.org/officeDocument/2006/relationships/slideMaster" Target="slideMasters/slideMaster58.xml"/><Relationship Id="rId79" Type="http://schemas.openxmlformats.org/officeDocument/2006/relationships/slide" Target="slides/slide18.xml"/><Relationship Id="rId102" Type="http://schemas.openxmlformats.org/officeDocument/2006/relationships/slide" Target="slides/slide41.xml"/><Relationship Id="rId123" Type="http://schemas.openxmlformats.org/officeDocument/2006/relationships/slide" Target="slides/slide62.xml"/><Relationship Id="rId144"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F643F-BB0F-4C9A-B444-EF7C0FC05C39}" type="datetimeFigureOut">
              <a:rPr lang="en-CA" smtClean="0"/>
              <a:t>2019-05-02</a:t>
            </a:fld>
            <a:endParaRPr lang="fr-FR"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7F5BBE-844A-4184-9A3F-7AB48A189F2A}" type="slidenum">
              <a:rPr lang="en-CA" smtClean="0"/>
              <a:t>‹N°›</a:t>
            </a:fld>
            <a:endParaRPr lang="fr-FR" dirty="0"/>
          </a:p>
        </p:txBody>
      </p:sp>
    </p:spTree>
    <p:extLst>
      <p:ext uri="{BB962C8B-B14F-4D97-AF65-F5344CB8AC3E}">
        <p14:creationId xmlns:p14="http://schemas.microsoft.com/office/powerpoint/2010/main" val="1134807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dirty="0">
                <a:effectLst/>
                <a:latin typeface="Arial" panose="020B0604020202020204" pitchFamily="34" charset="0"/>
              </a:rPr>
              <a:t>Présentation :</a:t>
            </a:r>
            <a:r>
              <a:rPr lang="fr-FR" sz="1000" b="1" dirty="0">
                <a:effectLst/>
                <a:latin typeface="Arial" panose="020B0604020202020204" pitchFamily="34" charset="0"/>
              </a:rPr>
              <a:t> 90 minutes</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Atelier pratique :</a:t>
            </a:r>
            <a:r>
              <a:rPr lang="fr-FR" sz="1000" b="1" dirty="0">
                <a:effectLst/>
                <a:latin typeface="Arial" panose="020B0604020202020204" pitchFamily="34" charset="0"/>
              </a:rPr>
              <a:t> 95 minutes</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solidFill>
                  <a:srgbClr val="000000"/>
                </a:solidFill>
                <a:effectLst/>
                <a:latin typeface="Arial" panose="020B0604020202020204" pitchFamily="34" charset="0"/>
              </a:rPr>
              <a:t>À la fin de ce module, les stagiaires seront à même de :</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fr-FR" sz="1000" dirty="0">
                <a:solidFill>
                  <a:srgbClr val="000000"/>
                </a:solidFill>
                <a:effectLst/>
                <a:latin typeface="Arial" panose="020B0604020202020204" pitchFamily="34" charset="0"/>
              </a:rPr>
              <a:t>Décrire et créer des systèmes de fichiers pris en charge par Windows 10 ;</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fr-FR" sz="1000" dirty="0">
                <a:solidFill>
                  <a:srgbClr val="000000"/>
                </a:solidFill>
                <a:effectLst/>
                <a:latin typeface="Arial" panose="020B0604020202020204" pitchFamily="34" charset="0"/>
              </a:rPr>
              <a:t>Configurer des autorisations pour les fichiers ;</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fr-FR" sz="1000" dirty="0">
                <a:solidFill>
                  <a:srgbClr val="000000"/>
                </a:solidFill>
                <a:effectLst/>
                <a:latin typeface="Arial" panose="020B0604020202020204" pitchFamily="34" charset="0"/>
              </a:rPr>
              <a:t>Expliquer comment fonctionne l’héritage des autorisations ;</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fr-FR" sz="1000" kern="1200" noProof="0" dirty="0">
                <a:solidFill>
                  <a:srgbClr val="000000"/>
                </a:solidFill>
                <a:effectLst/>
                <a:latin typeface="Arial" panose="020B0604020202020204" pitchFamily="34" charset="0"/>
                <a:ea typeface="+mn-ea"/>
                <a:cs typeface="+mn-cs"/>
              </a:rPr>
              <a:t>É</a:t>
            </a:r>
            <a:r>
              <a:rPr lang="fr-FR" sz="1000" dirty="0" err="1">
                <a:solidFill>
                  <a:srgbClr val="000000"/>
                </a:solidFill>
                <a:effectLst/>
                <a:latin typeface="Arial" panose="020B0604020202020204" pitchFamily="34" charset="0"/>
              </a:rPr>
              <a:t>tablir</a:t>
            </a:r>
            <a:r>
              <a:rPr lang="fr-FR" sz="1000" dirty="0">
                <a:solidFill>
                  <a:srgbClr val="000000"/>
                </a:solidFill>
                <a:effectLst/>
                <a:latin typeface="Arial" panose="020B0604020202020204" pitchFamily="34" charset="0"/>
              </a:rPr>
              <a:t> des conditions pour limiter l’accès aux fichiers et dossiers ;</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fr-FR" sz="1000" dirty="0">
                <a:solidFill>
                  <a:srgbClr val="000000"/>
                </a:solidFill>
                <a:effectLst/>
                <a:latin typeface="Arial" panose="020B0604020202020204" pitchFamily="34" charset="0"/>
              </a:rPr>
              <a:t>Créer et gérer des partages ;</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fr-FR" sz="1000" dirty="0">
                <a:solidFill>
                  <a:srgbClr val="000000"/>
                </a:solidFill>
                <a:effectLst/>
                <a:latin typeface="Arial" panose="020B0604020202020204" pitchFamily="34" charset="0"/>
              </a:rPr>
              <a:t>Créer et utiliser la fonctionnalité Dossiers de travail ;</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fr-FR" sz="1000" dirty="0">
                <a:solidFill>
                  <a:srgbClr val="000000"/>
                </a:solidFill>
                <a:effectLst/>
                <a:latin typeface="Arial" panose="020B0604020202020204" pitchFamily="34" charset="0"/>
              </a:rPr>
              <a:t>Configurer et gérer les imprimantes.</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fr-FR" sz="1000" b="1" dirty="0">
                <a:effectLst/>
                <a:latin typeface="Arial" panose="020B0604020202020204" pitchFamily="34" charset="0"/>
              </a:rPr>
              <a:t>Documents de cours</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Pour animer ce module, vous devez disposer du fichier Microsoft PowerPoint 20697-1B_01.pptx.</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b="1" dirty="0">
                <a:effectLst/>
                <a:latin typeface="Arial" panose="020B0604020202020204" pitchFamily="34" charset="0"/>
              </a:rPr>
              <a:t>Préparation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fontAlgn="base">
              <a:lnSpc>
                <a:spcPct val="90000"/>
              </a:lnSpc>
            </a:pPr>
            <a:r>
              <a:rPr lang="fr-FR" sz="1000" dirty="0">
                <a:effectLst/>
                <a:latin typeface="Arial" panose="020B0604020202020204" pitchFamily="34" charset="0"/>
              </a:rPr>
              <a:t>Pour préparer ce module, vous devez effectuer les tâches suivantes :</a:t>
            </a:r>
            <a:endParaRPr lang="fr-FR" sz="1000" dirty="0">
              <a:effectLst/>
              <a:latin typeface="Arial" panose="020B0604020202020204" pitchFamily="34" charset="0"/>
              <a:ea typeface="Times New Roman" panose="02020603050405020304" pitchFamily="18" charset="0"/>
            </a:endParaRPr>
          </a:p>
          <a:p>
            <a:pPr marL="342900" marR="0" lvl="0" indent="-342900" fontAlgn="base">
              <a:lnSpc>
                <a:spcPct val="115000"/>
              </a:lnSpc>
              <a:spcBef>
                <a:spcPts val="0"/>
              </a:spcBef>
              <a:spcAft>
                <a:spcPts val="995"/>
              </a:spcAft>
              <a:buSzPts val="950"/>
              <a:buFont typeface="Symbol" panose="05050102010706020507" pitchFamily="18" charset="2"/>
              <a:buChar char=""/>
            </a:pPr>
            <a:r>
              <a:rPr lang="fr-FR" sz="1000" dirty="0">
                <a:effectLst/>
                <a:latin typeface="Arial" panose="020B0604020202020204" pitchFamily="34" charset="0"/>
              </a:rPr>
              <a:t>Lisez tous les matériaux de ce module.</a:t>
            </a:r>
            <a:endParaRPr lang="fr-FR" sz="1000" dirty="0">
              <a:effectLst/>
              <a:latin typeface="Arial" panose="020B0604020202020204" pitchFamily="34" charset="0"/>
              <a:ea typeface="Times New Roman" panose="02020603050405020304" pitchFamily="18" charset="0"/>
            </a:endParaRPr>
          </a:p>
          <a:p>
            <a:pPr marL="342900" marR="0" lvl="0" indent="-342900" fontAlgn="base">
              <a:lnSpc>
                <a:spcPct val="115000"/>
              </a:lnSpc>
              <a:spcBef>
                <a:spcPts val="0"/>
              </a:spcBef>
              <a:spcAft>
                <a:spcPts val="995"/>
              </a:spcAft>
              <a:buSzPts val="950"/>
              <a:buFont typeface="Symbol" panose="05050102010706020507" pitchFamily="18" charset="2"/>
              <a:buChar char=""/>
            </a:pPr>
            <a:r>
              <a:rPr lang="fr-FR" sz="1000" dirty="0">
                <a:effectLst/>
                <a:latin typeface="Arial" panose="020B0604020202020204" pitchFamily="34" charset="0"/>
              </a:rPr>
              <a:t>Vous exercer à effectuer les démonstrations et les exercices de l’atelier pratique.</a:t>
            </a:r>
            <a:endParaRPr lang="fr-FR" sz="1000" dirty="0">
              <a:effectLst/>
              <a:latin typeface="Arial" panose="020B0604020202020204" pitchFamily="34" charset="0"/>
              <a:ea typeface="Times New Roman" panose="02020603050405020304" pitchFamily="18" charset="0"/>
            </a:endParaRPr>
          </a:p>
          <a:p>
            <a:pPr marL="342900" marR="0" lvl="0" indent="-342900" fontAlgn="base">
              <a:lnSpc>
                <a:spcPct val="115000"/>
              </a:lnSpc>
              <a:spcBef>
                <a:spcPts val="0"/>
              </a:spcBef>
              <a:spcAft>
                <a:spcPts val="995"/>
              </a:spcAft>
              <a:buSzPts val="950"/>
              <a:buFont typeface="Symbol" panose="05050102010706020507" pitchFamily="18" charset="2"/>
              <a:buChar char=""/>
            </a:pPr>
            <a:r>
              <a:rPr lang="fr-FR" sz="1000" dirty="0">
                <a:effectLst/>
                <a:latin typeface="Arial" panose="020B0604020202020204" pitchFamily="34" charset="0"/>
              </a:rPr>
              <a:t>Passer en revue la section « Contrôle des acquis et éléments à retenir » et réfléchir à la façon de l’utiliser pour que les stagiaires puissent approfondir leurs connaissances et les mettre en pratique dans le cadre de leur fonction.</a:t>
            </a:r>
            <a:endParaRPr lang="fr-FR" sz="1000" dirty="0">
              <a:effectLst/>
              <a:latin typeface="Arial" panose="020B0604020202020204" pitchFamily="34" charset="0"/>
              <a:ea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Pendant la préparation de ce cours, il est impératif que vous complétiez les ateliers pratiques par vous-même. Cela vous permettra de comprendre chaque atelier et les concepts abordés, afin que vous puissiez fournir des conseils avisés aux stagiaires qui rencontrent des difficultés. Vous serez également plus en mesure d’organiser votre cours afin de vous assurer que tous les concepts abordés dans les ateliers sont également traités dans votre cours</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1</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6042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209888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dirty="0">
                <a:effectLst/>
                <a:latin typeface="Arial" panose="020B0604020202020204" pitchFamily="34" charset="0"/>
              </a:rPr>
              <a:t>Ce sujet compte deux diapositives supplémentaires.</a:t>
            </a:r>
          </a:p>
          <a:p>
            <a:pPr>
              <a:lnSpc>
                <a:spcPct val="107000"/>
              </a:lnSpc>
              <a:spcAft>
                <a:spcPts val="800"/>
              </a:spcAft>
            </a:pPr>
            <a:r>
              <a:rPr lang="fr-FR" sz="1000" dirty="0">
                <a:effectLst/>
                <a:latin typeface="Arial" panose="020B0604020202020204" pitchFamily="34" charset="0"/>
              </a:rPr>
              <a:t>Expliquez les outils les plus souvent utilisés pour gérer les fichiers et les dossiers dans Windows 10. Suivant les connaissances des stagiaires, choisissez comment répartir le temps d’explication entre l’Explorateur de fichiers, l’invite de commandes et Windows PowerShell. Si vous avez le temps, vous pouvez réaliser une démonstration idoine sur la gestion des fichiers et des dossiers, que ce soit sur l’Explorateur de fichiers ou Windows PowerShell.</a:t>
            </a:r>
          </a:p>
          <a:p>
            <a:pPr>
              <a:lnSpc>
                <a:spcPct val="107000"/>
              </a:lnSpc>
              <a:spcAft>
                <a:spcPts val="800"/>
              </a:spcAft>
            </a:pPr>
            <a:r>
              <a:rPr lang="fr-FR" sz="1000" dirty="0">
                <a:effectLst/>
                <a:latin typeface="Arial" panose="020B0604020202020204" pitchFamily="34" charset="0"/>
              </a:rPr>
              <a:t>Lorsque vous abordez </a:t>
            </a:r>
            <a:r>
              <a:rPr lang="fr-FR" sz="1000" b="1" dirty="0">
                <a:effectLst/>
                <a:latin typeface="Arial" panose="020B0604020202020204" pitchFamily="34" charset="0"/>
              </a:rPr>
              <a:t>icacls</a:t>
            </a:r>
            <a:r>
              <a:rPr lang="fr-FR" sz="1000" dirty="0">
                <a:effectLst/>
                <a:latin typeface="Arial" panose="020B0604020202020204" pitchFamily="34" charset="0"/>
              </a:rPr>
              <a:t>, précisez qu’il prend en charge de nombreux paramètres et qu’il peut-être difficile à utiliser.</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quel outil graphique de Windows 10 est utilisé le plus souvent pour gérer les fichiers et les dossiers ?</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Windows 10 comporte de nombreux outils pour la gestion des fichiers et des dossiers, mais vous utiliserez plus souvent l’Explorateur de fichiers.</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12</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3756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1395258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dirty="0">
                <a:effectLst/>
                <a:latin typeface="Arial" panose="020B0604020202020204" pitchFamily="34" charset="0"/>
              </a:rPr>
              <a:t> </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13</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2613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1899608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dirty="0">
                <a:effectLst/>
                <a:latin typeface="Arial" panose="020B0604020202020204" pitchFamily="34" charset="0"/>
              </a:rPr>
              <a:t> </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14</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29184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627452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325938" y="73025"/>
            <a:ext cx="2466975" cy="1851025"/>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A7F5BBE-844A-4184-9A3F-7AB48A189F2A}" type="slidenum">
              <a:rPr lang="en-CA" smtClean="0"/>
              <a:t>15</a:t>
            </a:fld>
            <a:endParaRPr lang="fr-FR" dirty="0"/>
          </a:p>
        </p:txBody>
      </p:sp>
    </p:spTree>
    <p:extLst>
      <p:ext uri="{BB962C8B-B14F-4D97-AF65-F5344CB8AC3E}">
        <p14:creationId xmlns:p14="http://schemas.microsoft.com/office/powerpoint/2010/main" val="2227373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dirty="0">
                <a:effectLst/>
                <a:latin typeface="Arial" panose="020B0604020202020204" pitchFamily="34" charset="0"/>
              </a:rPr>
              <a:t>Ce sujet comporte une autre diapositive.</a:t>
            </a:r>
          </a:p>
          <a:p>
            <a:pPr>
              <a:lnSpc>
                <a:spcPct val="107000"/>
              </a:lnSpc>
              <a:spcAft>
                <a:spcPts val="800"/>
              </a:spcAft>
            </a:pPr>
            <a:r>
              <a:rPr lang="fr-FR" sz="1000" dirty="0">
                <a:effectLst/>
                <a:latin typeface="Arial" panose="020B0604020202020204" pitchFamily="34" charset="0"/>
              </a:rPr>
              <a:t>Rappelez aux stagiaires que les autorisations contrôlent l’accès uniquement sur les systèmes de fichiers NTFS et ReFS et non sur FAT. La plupart des stagiaires connaîtront ces autorisations, alors tentez de les faire parler de leur usage. Par exemple, demandez à qui vous pouvez ajouter des autorisations et pourquoi nous vous recommandons fortement d’ajouter des autorisations à des groupes et non pas à des individus. Puis, expliquez que les autorisations sont cumulatives, ce qui signifie que les utilisateurs ont les autorisations que vous leur avez personnellement attribuées, en plus des autorisations accordées aux groupes dont ils sont membres. Rappelez aux stagiaires qu’une autorisation Refuser prévaut sur une autorisation Autoriser de même niveau. N’entrez pas dans les détails de l’héritage, la prochaine rubrique aborde ce sujet. Abordez les autorisations basiques et expliquez que chaque autorisation de base est composée de plusieurs autorisations avancées. Vous pouvez utiliser le manuel comme référence et vous pouvez utiliser la seconde diapositive pour montrer les autorisations avancées qui composent l’autorisation Lecture. De plus, expliquez ce qui représente les Autorisation spéciales.</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Si les autorisations d’un utilisateur sont considérées comme des autorisations spéciales, quelles autorisations de fichiers détient cet utilisateur ?</a:t>
            </a:r>
            <a:r>
              <a:rPr lang="fr-FR" dirty="0"/>
              <a:t> </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Lorsqu’un utilisateur possède une combinaison d’autorisations pour des fichiers avancés qui ne peuvent pas être listées comme des autorisations de fichiers basiques, les autorisations de l’utilisateur s’affichent comme des autorisations spéciales.</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Si un utilisateur détenant uniquement les autorisations de Lecture est membre d’un groupe qui détient les autorisations d’Écriture, quel type d’autorisations détient réellement l’utilisateur ? </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L’utilisateur dispose d’un cumul d’autorisations qui s’appliquent à l’utilisateur et au groupe dont celui-ci est membre. Dans le scénario donné, l’utilisateur dispose d’autorisations de lecture et d’écriture du fichier.</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16</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1470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3029662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dirty="0">
                <a:effectLst/>
                <a:latin typeface="Arial" panose="020B0604020202020204" pitchFamily="34" charset="0"/>
              </a:rPr>
              <a:t> </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17</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1470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1080344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325938" y="73025"/>
            <a:ext cx="2466975" cy="1851025"/>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A7F5BBE-844A-4184-9A3F-7AB48A189F2A}" type="slidenum">
              <a:rPr lang="en-CA" smtClean="0"/>
              <a:t>18</a:t>
            </a:fld>
            <a:endParaRPr lang="fr-FR" dirty="0"/>
          </a:p>
        </p:txBody>
      </p:sp>
    </p:spTree>
    <p:extLst>
      <p:ext uri="{BB962C8B-B14F-4D97-AF65-F5344CB8AC3E}">
        <p14:creationId xmlns:p14="http://schemas.microsoft.com/office/powerpoint/2010/main" val="201011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325938" y="73025"/>
            <a:ext cx="2466975" cy="1851025"/>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A7F5BBE-844A-4184-9A3F-7AB48A189F2A}" type="slidenum">
              <a:rPr lang="en-CA" smtClean="0"/>
              <a:t>19</a:t>
            </a:fld>
            <a:endParaRPr lang="fr-FR" dirty="0"/>
          </a:p>
        </p:txBody>
      </p:sp>
    </p:spTree>
    <p:extLst>
      <p:ext uri="{BB962C8B-B14F-4D97-AF65-F5344CB8AC3E}">
        <p14:creationId xmlns:p14="http://schemas.microsoft.com/office/powerpoint/2010/main" val="3335792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fr-FR" sz="1000" b="1" dirty="0">
                <a:effectLst/>
                <a:latin typeface="Arial" panose="020B0604020202020204" pitchFamily="34" charset="0"/>
              </a:rPr>
              <a:t>Remarque</a:t>
            </a:r>
            <a:r>
              <a:rPr lang="fr-FR" sz="1000" dirty="0">
                <a:effectLst/>
                <a:latin typeface="Arial" panose="020B0604020202020204" pitchFamily="34" charset="0"/>
              </a:rPr>
              <a:t> : ce sujet dispose d’une diapositive animée.</a:t>
            </a:r>
          </a:p>
          <a:p>
            <a:pPr>
              <a:lnSpc>
                <a:spcPct val="107000"/>
              </a:lnSpc>
              <a:spcAft>
                <a:spcPts val="800"/>
              </a:spcAft>
            </a:pPr>
            <a:r>
              <a:rPr lang="fr-FR" sz="1000" dirty="0">
                <a:effectLst/>
                <a:latin typeface="Arial" panose="020B0604020202020204" pitchFamily="34" charset="0"/>
              </a:rPr>
              <a:t>Expliquez aux stagiaires comment fonctionne l’héritage des autorisations sur les systèmes de fichiers NTFS ou ReFS. Faites remarquer que les autorisations sont un mélange d’autorisations héritées et explicites et expliquez que les explicites l’emportent sur les héritées et que l’autorisation Refuser prévaut sur celle Autoriser mise au même niveau. N’allez pas trop dans les détails en ce qui concerne le fait que l’autorisation Autoriser à un niveau plus bas prévaut sur l’autorisation Refuser à un niveau plus élevé. Toutefois, n’oubliez pas de mentionner que seules les autorisations explicites peuvent être modifiées et pas les autorisations héritées. En outre, expliquez les options qui sont disponibles quand vous bloquez l’héritage.</a:t>
            </a:r>
          </a:p>
          <a:p>
            <a:pPr>
              <a:lnSpc>
                <a:spcPct val="107000"/>
              </a:lnSpc>
              <a:spcAft>
                <a:spcPts val="800"/>
              </a:spcAft>
            </a:pPr>
            <a:r>
              <a:rPr lang="fr-FR" sz="1000" dirty="0">
                <a:effectLst/>
                <a:latin typeface="Arial" panose="020B0604020202020204" pitchFamily="34" charset="0"/>
              </a:rPr>
              <a:t>Utilisez une diapositive animée ou une explication ad-hoc pour discuter du blocage de l’héritage et du résultat de cette option et gardez à l’esprit que l’explication du blocage de l’héritage fait partie de ce cours et que les stagiaires vont devoir l’appliquer pendant les ateliers pratiques.</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Si un fichier hérite des autorisations d’un dossier, pouvez-vous modifier les autorisations pour ce fichier ?</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Non, vous ne pouvez pas modifier des autorisations héritées. Vous pouvez les modifier sur le dossier où vous les avez définies explicitement. Le fichier hérite des autorisations modifiées. Vous pouvez également désactiver l’héritage sur un fichier, sélectionner des autorisations héritées ou les convertir en autorisations explicites puis modifier ces dernières sur le fichier.</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20</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2613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1371749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fr-FR" sz="1000" b="1" dirty="0">
                <a:effectLst/>
                <a:latin typeface="Arial" panose="020B0604020202020204" pitchFamily="34" charset="0"/>
              </a:rPr>
              <a:t>Remarque</a:t>
            </a:r>
            <a:r>
              <a:rPr lang="fr-FR" sz="1000" dirty="0">
                <a:effectLst/>
                <a:latin typeface="Arial" panose="020B0604020202020204" pitchFamily="34" charset="0"/>
              </a:rPr>
              <a:t> : Ce sujet comporte deux diapositives. La deuxième diapositive est animée.</a:t>
            </a:r>
          </a:p>
          <a:p>
            <a:pPr>
              <a:lnSpc>
                <a:spcPct val="107000"/>
              </a:lnSpc>
              <a:spcAft>
                <a:spcPts val="800"/>
              </a:spcAft>
            </a:pPr>
            <a:r>
              <a:rPr lang="fr-FR" sz="1000" dirty="0">
                <a:effectLst/>
                <a:latin typeface="Arial" panose="020B0604020202020204" pitchFamily="34" charset="0"/>
              </a:rPr>
              <a:t>Veuillez noter que ce sujet est probablement nouveau pour de nombreux stagiaires. Demandez aux stagiaires si l’un d’entre eux utilise le contrôle d’accès dynamique et ajoutez que Windows Server 2012 a introduit cette fonctionnalité. Expliquez que vous pouvez utiliser des conditions pour limiter encore plus l’accès autorisé par le statut d’appartenance à un groupe ou que vous pouvez les utiliser sans tenir compte du statut d’appartenance à un groupe. Souvenez-vous que les stagiaires utilisent les deux options pendant l’atelier pratique. Vous pouvez utiliser des diapositives pour expliquer le concept de base et vous pouvez en faire une démonstration rapide car les demandes du pays et du département sont configurées dans l’environnement virtuel.</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Quelles conditions devez-vous inclure pour limiter l’accès aux fichiers dans le système de fichiers NTFS ou ReFS ?</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Vous pouvez inclure les valeurs de l’utilisateur ou les revendications de périphérique dans les conditions. Les revendications utilisateurs/périphériques peuvent comporter des valeurs d’attributs que vous spécifiez dans AD DS.</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21</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0327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1243936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endParaRPr lang="en-CA" sz="1000"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2</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0327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2128486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b="1" dirty="0">
                <a:effectLst/>
                <a:latin typeface="Arial" panose="020B0604020202020204" pitchFamily="34" charset="0"/>
              </a:rPr>
              <a:t>Remarque</a:t>
            </a:r>
            <a:r>
              <a:rPr lang="fr-FR" sz="1000" dirty="0">
                <a:effectLst/>
                <a:latin typeface="Arial" panose="020B0604020202020204" pitchFamily="34" charset="0"/>
              </a:rPr>
              <a:t> :</a:t>
            </a:r>
            <a:r>
              <a:rPr lang="fr-FR" dirty="0"/>
              <a:t> </a:t>
            </a:r>
            <a:r>
              <a:rPr lang="fr-FR" sz="1000" dirty="0">
                <a:effectLst/>
                <a:latin typeface="Arial" panose="020B0604020202020204" pitchFamily="34" charset="0"/>
              </a:rPr>
              <a:t>c’est une diapositive animée.</a:t>
            </a:r>
          </a:p>
          <a:p>
            <a:pPr>
              <a:lnSpc>
                <a:spcPct val="107000"/>
              </a:lnSpc>
              <a:spcAft>
                <a:spcPts val="800"/>
              </a:spcAft>
            </a:pPr>
            <a:r>
              <a:rPr lang="fr-FR" sz="1000" dirty="0">
                <a:effectLst/>
                <a:latin typeface="Arial" panose="020B0604020202020204" pitchFamily="34" charset="0"/>
              </a:rPr>
              <a:t>La diapositive précédente montrait que les conditions suivantes étaient définies dans le Dossier1 :</a:t>
            </a:r>
          </a:p>
          <a:p>
            <a:pPr marL="342900" marR="0" lvl="0" indent="-342900">
              <a:lnSpc>
                <a:spcPct val="115000"/>
              </a:lnSpc>
              <a:spcBef>
                <a:spcPts val="0"/>
              </a:spcBef>
              <a:spcAft>
                <a:spcPts val="995"/>
              </a:spcAft>
              <a:buFont typeface="Symbol" panose="05050102010706020507" pitchFamily="18" charset="2"/>
              <a:buChar char=""/>
            </a:pPr>
            <a:r>
              <a:rPr lang="fr-FR" sz="1000" dirty="0">
                <a:effectLst/>
                <a:latin typeface="Arial" panose="020B0604020202020204" pitchFamily="34" charset="0"/>
              </a:rPr>
              <a:t>Le département Utilisateurs correspond à la valeur Gestionnaires</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fr-FR" sz="1000" dirty="0">
                <a:effectLst/>
                <a:latin typeface="Arial" panose="020B0604020202020204" pitchFamily="34" charset="0"/>
              </a:rPr>
              <a:t>Le Pays de l’utilisateur correspond à la valeur États-Unis</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Sur cette diapositive, vous pouvez voir que Beau possède deux revendications utilisateurs : le pays, c’est les États-Unis et le département, c’est le département Gestionnaires.</a:t>
            </a:r>
          </a:p>
          <a:p>
            <a:pPr>
              <a:lnSpc>
                <a:spcPct val="107000"/>
              </a:lnSpc>
              <a:spcAft>
                <a:spcPts val="800"/>
              </a:spcAft>
            </a:pPr>
            <a:r>
              <a:rPr lang="fr-FR" sz="1000" dirty="0">
                <a:effectLst/>
                <a:latin typeface="Arial" panose="020B0604020202020204" pitchFamily="34" charset="0"/>
              </a:rPr>
              <a:t>les revendications utilisateurs sont évaluées en fonction des conditions définies dans le dossier. De ce fait, Bill peut accéder au fichier Fichier1.txt dans le Dossier1 parce qu’il dispose des revendications utilisateurs adéquates.</a:t>
            </a:r>
          </a:p>
          <a:p>
            <a:pPr>
              <a:lnSpc>
                <a:spcPct val="107000"/>
              </a:lnSpc>
              <a:spcAft>
                <a:spcPts val="800"/>
              </a:spcAft>
            </a:pPr>
            <a:r>
              <a:rPr lang="fr-FR" sz="1000" dirty="0">
                <a:effectLst/>
                <a:latin typeface="Arial" panose="020B0604020202020204" pitchFamily="34" charset="0"/>
              </a:rPr>
              <a:t>Après le premier clic, une invite de commandes montre qu’Adrien possède deux revendications utilisateurs : le pays, c’est la Grande-Bretagne et le département, c’est le département Informatique. les revendications utilisateurs sont évaluées en fonction des conditions définies dans le dossier. Adrien ne peut pas accéder au fichier Fichier1.txt dans le Dossier1 car il ne dispose pas des</a:t>
            </a:r>
            <a:r>
              <a:rPr lang="fr-FR" sz="1000" dirty="0">
                <a:solidFill>
                  <a:srgbClr val="000000"/>
                </a:solidFill>
                <a:effectLst/>
                <a:latin typeface="Arial" panose="020B0604020202020204" pitchFamily="34" charset="0"/>
              </a:rPr>
              <a:t> revendications utilisateurs adéquates.</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22</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41757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3711407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b="1" dirty="0">
                <a:effectLst/>
                <a:latin typeface="Arial" panose="020B0604020202020204" pitchFamily="34" charset="0"/>
              </a:rPr>
              <a:t>Étapes de préparation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Vérifiez que les ordinateurs virtuels 20697-1B-LON-DC1 et 20697-1B-LON-CL1 sont en cours d’exécution. </a:t>
            </a:r>
          </a:p>
          <a:p>
            <a:pPr>
              <a:lnSpc>
                <a:spcPct val="107000"/>
              </a:lnSpc>
              <a:spcAft>
                <a:spcPts val="800"/>
              </a:spcAft>
            </a:pPr>
            <a:r>
              <a:rPr lang="fr-FR" sz="1000" dirty="0">
                <a:effectLst/>
                <a:latin typeface="Arial" panose="020B0604020202020204" pitchFamily="34" charset="0"/>
              </a:rPr>
              <a:t>Vous devez être connecté à LON-CL1 en tant qu’</a:t>
            </a:r>
            <a:r>
              <a:rPr lang="fr-FR" sz="1000" b="1" dirty="0">
                <a:effectLst/>
                <a:latin typeface="Arial" panose="020B0604020202020204" pitchFamily="34" charset="0"/>
              </a:rPr>
              <a:t>Adatum\Administrateur </a:t>
            </a:r>
            <a:r>
              <a:rPr lang="fr-FR" sz="1000" dirty="0">
                <a:effectLst/>
                <a:latin typeface="Arial" panose="020B0604020202020204" pitchFamily="34" charset="0"/>
              </a:rPr>
              <a:t>avec le mot de passe </a:t>
            </a:r>
            <a:r>
              <a:rPr lang="fr-FR" sz="1000" b="1" dirty="0">
                <a:effectLst/>
                <a:latin typeface="Arial" panose="020B0604020202020204" pitchFamily="34" charset="0"/>
              </a:rPr>
              <a:t>Pa$$w0rd</a:t>
            </a:r>
            <a:r>
              <a:rPr lang="fr-FR" sz="1000" dirty="0">
                <a:effectLst/>
                <a:latin typeface="Arial" panose="020B0604020202020204" pitchFamily="34" charset="0"/>
              </a:rPr>
              <a:t>. Vous n’avez pas besoin de vous connecter à LON-DC1.</a:t>
            </a:r>
          </a:p>
          <a:p>
            <a:pPr>
              <a:lnSpc>
                <a:spcPct val="107000"/>
              </a:lnSpc>
              <a:spcAft>
                <a:spcPts val="800"/>
              </a:spcAft>
            </a:pPr>
            <a:r>
              <a:rPr lang="fr-FR" sz="1000" dirty="0">
                <a:solidFill>
                  <a:srgbClr val="000000"/>
                </a:solidFill>
                <a:effectLst/>
                <a:latin typeface="Arial" panose="020B0604020202020204" pitchFamily="34" charset="0"/>
              </a:rPr>
              <a:t>Cette démonstration ne demande aucune étape préparatoire supplémentaire.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Après avoir terminé avec la démonstration, laissez LON-DC1 et LON-CL1 s’exécuter pour la prochaine démonstration.</a:t>
            </a:r>
          </a:p>
          <a:p>
            <a:pPr>
              <a:lnSpc>
                <a:spcPct val="107000"/>
              </a:lnSpc>
              <a:spcAft>
                <a:spcPts val="800"/>
              </a:spcAft>
            </a:pPr>
            <a:r>
              <a:rPr lang="fr-FR" sz="1000" b="1" dirty="0">
                <a:effectLst/>
                <a:latin typeface="Arial" panose="020B0604020202020204" pitchFamily="34" charset="0"/>
              </a:rPr>
              <a:t>Étapes de démonstration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fr-FR" sz="1000" dirty="0">
                <a:effectLst/>
                <a:latin typeface="Arial" panose="020B0604020202020204" pitchFamily="34" charset="0"/>
              </a:rPr>
              <a:t>Sur LON-CL1, dans la</a:t>
            </a:r>
            <a:r>
              <a:rPr lang="fr-FR" sz="1000" dirty="0">
                <a:solidFill>
                  <a:srgbClr val="000000"/>
                </a:solidFill>
                <a:effectLst/>
                <a:latin typeface="Arial" panose="020B0604020202020204" pitchFamily="34" charset="0"/>
              </a:rPr>
              <a:t> barre des tâches, cliquez sur </a:t>
            </a:r>
            <a:r>
              <a:rPr lang="fr-FR" sz="1000" b="1" dirty="0">
                <a:effectLst/>
                <a:latin typeface="Arial" panose="020B0604020202020204" pitchFamily="34" charset="0"/>
              </a:rPr>
              <a:t>Explorateur de fichiers</a:t>
            </a:r>
            <a:r>
              <a:rPr lang="fr-FR" sz="1000" dirty="0">
                <a:solidFill>
                  <a:srgbClr val="000000"/>
                </a:solidFill>
                <a:effectLst/>
                <a:latin typeface="Arial" panose="020B0604020202020204" pitchFamily="34" charset="0"/>
              </a:rPr>
              <a:t>.</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fr-FR" sz="1000" dirty="0">
                <a:solidFill>
                  <a:srgbClr val="000000"/>
                </a:solidFill>
                <a:effectLst/>
                <a:latin typeface="Arial" panose="020B0604020202020204" pitchFamily="34" charset="0"/>
              </a:rPr>
              <a:t>Dans l’Explorateur de fichiers, dans le volet de navigation, développez </a:t>
            </a:r>
            <a:r>
              <a:rPr lang="fr-FR" sz="1000" b="1" dirty="0">
                <a:effectLst/>
                <a:latin typeface="Arial" panose="020B0604020202020204" pitchFamily="34" charset="0"/>
              </a:rPr>
              <a:t>Cet ordinateur</a:t>
            </a:r>
            <a:r>
              <a:rPr lang="fr-FR" sz="1000" dirty="0">
                <a:solidFill>
                  <a:srgbClr val="000000"/>
                </a:solidFill>
                <a:effectLst/>
                <a:latin typeface="Arial" panose="020B0604020202020204" pitchFamily="34" charset="0"/>
              </a:rPr>
              <a:t>, puis cliquez sur </a:t>
            </a:r>
            <a:r>
              <a:rPr lang="fr-FR" sz="1000" b="1" dirty="0">
                <a:effectLst/>
                <a:latin typeface="Arial" panose="020B0604020202020204" pitchFamily="34" charset="0"/>
              </a:rPr>
              <a:t>Disque local (C:)</a:t>
            </a:r>
            <a:r>
              <a:rPr lang="fr-FR" sz="1000" dirty="0">
                <a:solidFill>
                  <a:srgbClr val="000000"/>
                </a:solidFill>
                <a:effectLst/>
                <a:latin typeface="Arial" panose="020B0604020202020204" pitchFamily="34" charset="0"/>
              </a:rPr>
              <a:t>. Dans le volet de navigation, faites un clic droit sur l’espace vide, sélectionnez </a:t>
            </a:r>
            <a:r>
              <a:rPr lang="fr-FR" sz="1000" b="1" dirty="0">
                <a:effectLst/>
                <a:latin typeface="Arial" panose="020B0604020202020204" pitchFamily="34" charset="0"/>
              </a:rPr>
              <a:t>Nouveau</a:t>
            </a:r>
            <a:r>
              <a:rPr lang="fr-FR" sz="1000" dirty="0">
                <a:solidFill>
                  <a:srgbClr val="000000"/>
                </a:solidFill>
                <a:effectLst/>
                <a:latin typeface="Arial" panose="020B0604020202020204" pitchFamily="34" charset="0"/>
              </a:rPr>
              <a:t>, puis </a:t>
            </a:r>
            <a:r>
              <a:rPr lang="fr-FR" sz="1000" b="1" dirty="0">
                <a:effectLst/>
                <a:latin typeface="Arial" panose="020B0604020202020204" pitchFamily="34" charset="0"/>
              </a:rPr>
              <a:t>Dossier</a:t>
            </a:r>
            <a:r>
              <a:rPr lang="fr-FR" sz="1000" dirty="0">
                <a:solidFill>
                  <a:srgbClr val="000000"/>
                </a:solidFill>
                <a:effectLst/>
                <a:latin typeface="Arial" panose="020B0604020202020204" pitchFamily="34" charset="0"/>
              </a:rPr>
              <a:t>, et saisissez ensuite </a:t>
            </a:r>
            <a:r>
              <a:rPr lang="fr-FR" sz="1000" b="1" dirty="0">
                <a:effectLst/>
                <a:latin typeface="Arial" panose="020B0604020202020204" pitchFamily="34" charset="0"/>
              </a:rPr>
              <a:t>Données</a:t>
            </a:r>
            <a:r>
              <a:rPr lang="fr-FR" sz="1000" dirty="0">
                <a:solidFill>
                  <a:srgbClr val="000000"/>
                </a:solidFill>
                <a:effectLst/>
                <a:latin typeface="Arial" panose="020B0604020202020204" pitchFamily="34" charset="0"/>
              </a:rPr>
              <a:t> comme nouveau nom de dossier.</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fr-FR" sz="1000" dirty="0">
                <a:solidFill>
                  <a:srgbClr val="000000"/>
                </a:solidFill>
                <a:effectLst/>
                <a:latin typeface="Arial" panose="020B0604020202020204" pitchFamily="34" charset="0"/>
              </a:rPr>
              <a:t>Cliquez avec le bouton droit sur </a:t>
            </a:r>
            <a:r>
              <a:rPr lang="fr-FR" sz="1000" b="1" dirty="0">
                <a:effectLst/>
                <a:latin typeface="Arial" panose="020B0604020202020204" pitchFamily="34" charset="0"/>
              </a:rPr>
              <a:t>Données</a:t>
            </a:r>
            <a:r>
              <a:rPr lang="fr-FR" sz="1000" dirty="0">
                <a:solidFill>
                  <a:srgbClr val="000000"/>
                </a:solidFill>
                <a:effectLst/>
                <a:latin typeface="Arial" panose="020B0604020202020204" pitchFamily="34" charset="0"/>
              </a:rPr>
              <a:t>, puis sélectionnez </a:t>
            </a:r>
            <a:r>
              <a:rPr lang="fr-FR" sz="1000" b="1" dirty="0">
                <a:effectLst/>
                <a:latin typeface="Arial" panose="020B0604020202020204" pitchFamily="34" charset="0"/>
              </a:rPr>
              <a:t>Propriétés</a:t>
            </a:r>
            <a:r>
              <a:rPr lang="fr-FR" sz="1000" dirty="0">
                <a:solidFill>
                  <a:srgbClr val="000000"/>
                </a:solidFill>
                <a:effectLst/>
                <a:latin typeface="Arial" panose="020B0604020202020204" pitchFamily="34" charset="0"/>
              </a:rPr>
              <a:t>.</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fr-FR" sz="1000" dirty="0">
                <a:effectLst/>
                <a:latin typeface="Arial" panose="020B0604020202020204" pitchFamily="34" charset="0"/>
              </a:rPr>
              <a:t>Dans la fenêtre Propriétés des données, cliquez dans l’onglet </a:t>
            </a:r>
            <a:r>
              <a:rPr lang="fr-FR" sz="1000" b="1" dirty="0">
                <a:effectLst/>
                <a:latin typeface="Arial" panose="020B0604020202020204" pitchFamily="34" charset="0"/>
              </a:rPr>
              <a:t>Sécurité</a:t>
            </a:r>
            <a:r>
              <a:rPr lang="fr-FR" sz="1000" dirty="0">
                <a:effectLst/>
                <a:latin typeface="Arial" panose="020B0604020202020204" pitchFamily="34" charset="0"/>
              </a:rPr>
              <a:t>, puis sur </a:t>
            </a:r>
            <a:r>
              <a:rPr lang="fr-FR" sz="1000" b="1" dirty="0">
                <a:effectLst/>
                <a:latin typeface="Arial" panose="020B0604020202020204" pitchFamily="34" charset="0"/>
              </a:rPr>
              <a:t>Modifier</a:t>
            </a:r>
            <a:r>
              <a:rPr lang="fr-FR" sz="1000" dirty="0">
                <a:effectLst/>
                <a:latin typeface="Arial" panose="020B0604020202020204" pitchFamily="34" charset="0"/>
              </a:rPr>
              <a:t>. Expliquez pourquoi les cases à cocher dans la section </a:t>
            </a:r>
            <a:r>
              <a:rPr lang="fr-FR" sz="1000" b="1" dirty="0">
                <a:effectLst/>
                <a:latin typeface="Arial" panose="020B0604020202020204" pitchFamily="34" charset="0"/>
              </a:rPr>
              <a:t>Autorisations pour utilisateurs authentifiés </a:t>
            </a:r>
            <a:r>
              <a:rPr lang="fr-FR" sz="1000" dirty="0">
                <a:effectLst/>
                <a:latin typeface="Arial" panose="020B0604020202020204" pitchFamily="34" charset="0"/>
              </a:rPr>
              <a:t>sont estompées.</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fr-FR" sz="1000" dirty="0">
                <a:solidFill>
                  <a:srgbClr val="000000"/>
                </a:solidFill>
                <a:effectLst/>
                <a:latin typeface="Arial" panose="020B0604020202020204" pitchFamily="34" charset="0"/>
              </a:rPr>
              <a:t>Dans la </a:t>
            </a:r>
            <a:r>
              <a:rPr lang="fr-FR" sz="1000" b="0" dirty="0">
                <a:effectLst/>
                <a:latin typeface="Arial" panose="020B0604020202020204" pitchFamily="34" charset="0"/>
              </a:rPr>
              <a:t>boîte de dialogue</a:t>
            </a:r>
            <a:r>
              <a:rPr lang="fr-FR" sz="1000" b="0" dirty="0">
                <a:solidFill>
                  <a:srgbClr val="000000"/>
                </a:solidFill>
                <a:effectLst/>
                <a:latin typeface="Arial" panose="020B0604020202020204" pitchFamily="34" charset="0"/>
              </a:rPr>
              <a:t> </a:t>
            </a:r>
            <a:r>
              <a:rPr lang="fr-FR" sz="1000" b="1" dirty="0">
                <a:solidFill>
                  <a:srgbClr val="000000"/>
                </a:solidFill>
                <a:effectLst/>
                <a:latin typeface="Arial" panose="020B0604020202020204" pitchFamily="34" charset="0"/>
              </a:rPr>
              <a:t>Autorisations pour les</a:t>
            </a:r>
            <a:r>
              <a:rPr lang="fr-FR" b="1" dirty="0"/>
              <a:t> </a:t>
            </a:r>
            <a:r>
              <a:rPr lang="fr-FR" sz="1000" b="1" dirty="0">
                <a:solidFill>
                  <a:srgbClr val="000000"/>
                </a:solidFill>
                <a:effectLst/>
                <a:latin typeface="Arial" panose="020B0604020202020204" pitchFamily="34" charset="0"/>
              </a:rPr>
              <a:t>données</a:t>
            </a:r>
            <a:r>
              <a:rPr lang="fr-FR" sz="1000" dirty="0">
                <a:solidFill>
                  <a:srgbClr val="000000"/>
                </a:solidFill>
                <a:effectLst/>
                <a:latin typeface="Arial" panose="020B0604020202020204" pitchFamily="34" charset="0"/>
              </a:rPr>
              <a:t>, vérifiez que les </a:t>
            </a:r>
            <a:r>
              <a:rPr lang="fr-FR" sz="1000" b="1" dirty="0">
                <a:effectLst/>
                <a:latin typeface="Arial" panose="020B0604020202020204" pitchFamily="34" charset="0"/>
              </a:rPr>
              <a:t>Utilisateurs authentifiés </a:t>
            </a:r>
            <a:r>
              <a:rPr lang="fr-FR" sz="1000" dirty="0">
                <a:solidFill>
                  <a:srgbClr val="000000"/>
                </a:solidFill>
                <a:effectLst/>
                <a:latin typeface="Arial" panose="020B0604020202020204" pitchFamily="34" charset="0"/>
              </a:rPr>
              <a:t>sont sélectionnés dans la </a:t>
            </a:r>
            <a:r>
              <a:rPr lang="fr-FR" sz="1000" b="0" dirty="0">
                <a:effectLst/>
                <a:latin typeface="Arial" panose="020B0604020202020204" pitchFamily="34" charset="0"/>
              </a:rPr>
              <a:t>section</a:t>
            </a:r>
            <a:r>
              <a:rPr lang="fr-FR" sz="1000" b="1" dirty="0">
                <a:effectLst/>
                <a:latin typeface="Arial" panose="020B0604020202020204" pitchFamily="34" charset="0"/>
              </a:rPr>
              <a:t> </a:t>
            </a:r>
            <a:r>
              <a:rPr lang="fr-FR" sz="1000" b="1" dirty="0">
                <a:solidFill>
                  <a:srgbClr val="000000"/>
                </a:solidFill>
                <a:effectLst/>
                <a:latin typeface="Arial" panose="020B0604020202020204" pitchFamily="34" charset="0"/>
              </a:rPr>
              <a:t>Groupe ou noms d’utilisateur</a:t>
            </a:r>
            <a:r>
              <a:rPr lang="fr-FR" sz="1000" dirty="0">
                <a:solidFill>
                  <a:srgbClr val="000000"/>
                </a:solidFill>
                <a:effectLst/>
                <a:latin typeface="Arial" panose="020B0604020202020204" pitchFamily="34" charset="0"/>
              </a:rPr>
              <a:t>, puis cliquez sur </a:t>
            </a:r>
            <a:r>
              <a:rPr lang="fr-FR" sz="1000" b="1" dirty="0">
                <a:effectLst/>
                <a:latin typeface="Arial" panose="020B0604020202020204" pitchFamily="34" charset="0"/>
              </a:rPr>
              <a:t>Supprimer</a:t>
            </a:r>
            <a:r>
              <a:rPr lang="fr-FR" sz="1000" dirty="0">
                <a:solidFill>
                  <a:srgbClr val="000000"/>
                </a:solidFill>
                <a:effectLst/>
                <a:latin typeface="Arial" panose="020B0604020202020204" pitchFamily="34" charset="0"/>
              </a:rPr>
              <a:t>. Expliquez que vous ne pouvez pas supprimer les Utilisateurs authentifiés parce qu’il s’agit d’une autorisation héritée. Cliquez sur </a:t>
            </a:r>
            <a:r>
              <a:rPr lang="fr-FR" sz="1000" b="1" dirty="0">
                <a:effectLst/>
                <a:latin typeface="Arial" panose="020B0604020202020204" pitchFamily="34" charset="0"/>
              </a:rPr>
              <a:t>OK</a:t>
            </a:r>
            <a:r>
              <a:rPr lang="fr-FR" sz="1000" dirty="0">
                <a:solidFill>
                  <a:srgbClr val="000000"/>
                </a:solidFill>
                <a:effectLst/>
                <a:latin typeface="Arial" panose="020B0604020202020204" pitchFamily="34" charset="0"/>
              </a:rPr>
              <a:t> puis sur </a:t>
            </a:r>
            <a:r>
              <a:rPr lang="fr-FR" sz="1000" b="1" dirty="0">
                <a:effectLst/>
                <a:latin typeface="Arial" panose="020B0604020202020204" pitchFamily="34" charset="0"/>
              </a:rPr>
              <a:t>Ajouter</a:t>
            </a:r>
            <a:r>
              <a:rPr lang="fr-FR" sz="1000" dirty="0">
                <a:solidFill>
                  <a:srgbClr val="000000"/>
                </a:solidFill>
                <a:effectLst/>
                <a:latin typeface="Arial" panose="020B0604020202020204" pitchFamily="34" charset="0"/>
              </a:rPr>
              <a:t>.</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fr-FR" sz="1000" dirty="0">
                <a:solidFill>
                  <a:srgbClr val="000000"/>
                </a:solidFill>
                <a:effectLst/>
                <a:latin typeface="Arial" panose="020B0604020202020204" pitchFamily="34" charset="0"/>
              </a:rPr>
              <a:t>Dans la zone </a:t>
            </a:r>
            <a:r>
              <a:rPr lang="fr-FR" sz="1000" b="1" dirty="0">
                <a:effectLst/>
                <a:latin typeface="Arial" panose="020B0604020202020204" pitchFamily="34" charset="0"/>
              </a:rPr>
              <a:t>Entrez les noms des objets à sélectionner (exemples)</a:t>
            </a:r>
            <a:r>
              <a:rPr lang="fr-FR" dirty="0"/>
              <a:t>,</a:t>
            </a:r>
            <a:r>
              <a:rPr lang="fr-FR" sz="1000" dirty="0">
                <a:solidFill>
                  <a:srgbClr val="000000"/>
                </a:solidFill>
                <a:effectLst/>
                <a:latin typeface="Arial" panose="020B0604020202020204" pitchFamily="34" charset="0"/>
              </a:rPr>
              <a:t> entrez </a:t>
            </a:r>
            <a:r>
              <a:rPr lang="fr-FR" sz="1000" b="1" dirty="0">
                <a:effectLst/>
                <a:latin typeface="Arial" panose="020B0604020202020204" pitchFamily="34" charset="0"/>
              </a:rPr>
              <a:t>gestionnaires</a:t>
            </a:r>
            <a:r>
              <a:rPr lang="fr-FR" sz="1000" dirty="0">
                <a:solidFill>
                  <a:srgbClr val="000000"/>
                </a:solidFill>
                <a:effectLst/>
                <a:latin typeface="Arial" panose="020B0604020202020204" pitchFamily="34" charset="0"/>
              </a:rPr>
              <a:t>, puis cliquez sur </a:t>
            </a:r>
            <a:r>
              <a:rPr lang="fr-FR" sz="1000" b="1" dirty="0">
                <a:effectLst/>
                <a:latin typeface="Arial" panose="020B0604020202020204" pitchFamily="34" charset="0"/>
              </a:rPr>
              <a:t>OK</a:t>
            </a:r>
            <a:r>
              <a:rPr lang="fr-FR" sz="1000" dirty="0">
                <a:solidFill>
                  <a:srgbClr val="000000"/>
                </a:solidFill>
                <a:effectLst/>
                <a:latin typeface="Arial" panose="020B0604020202020204" pitchFamily="34" charset="0"/>
              </a:rPr>
              <a:t>. Expliquez pourquoi les autorisations pour les Gestionnaires ne sont pas estompées.</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fr-FR" sz="1000" dirty="0">
                <a:solidFill>
                  <a:srgbClr val="000000"/>
                </a:solidFill>
                <a:effectLst/>
                <a:latin typeface="Arial" panose="020B0604020202020204" pitchFamily="34" charset="0"/>
              </a:rPr>
              <a:t>Dans la section </a:t>
            </a:r>
            <a:r>
              <a:rPr lang="fr-FR" sz="1000" b="1" dirty="0">
                <a:effectLst/>
                <a:latin typeface="Arial" panose="020B0604020202020204" pitchFamily="34" charset="0"/>
              </a:rPr>
              <a:t>Autorisations pour les Gestionnaires</a:t>
            </a:r>
            <a:r>
              <a:rPr lang="fr-FR" sz="1000" dirty="0">
                <a:solidFill>
                  <a:srgbClr val="000000"/>
                </a:solidFill>
                <a:effectLst/>
                <a:latin typeface="Arial" panose="020B0604020202020204" pitchFamily="34" charset="0"/>
              </a:rPr>
              <a:t>, décochez les cases </a:t>
            </a:r>
            <a:r>
              <a:rPr lang="fr-FR" sz="1000" b="1" dirty="0">
                <a:effectLst/>
                <a:latin typeface="Arial" panose="020B0604020202020204" pitchFamily="34" charset="0"/>
              </a:rPr>
              <a:t>Lecture et exécution</a:t>
            </a:r>
            <a:r>
              <a:rPr lang="fr-FR" sz="1000" dirty="0">
                <a:solidFill>
                  <a:srgbClr val="000000"/>
                </a:solidFill>
                <a:effectLst/>
                <a:latin typeface="Arial" panose="020B0604020202020204" pitchFamily="34" charset="0"/>
              </a:rPr>
              <a:t> et </a:t>
            </a:r>
            <a:r>
              <a:rPr lang="fr-FR" sz="1000" b="1" dirty="0">
                <a:effectLst/>
                <a:latin typeface="Arial" panose="020B0604020202020204" pitchFamily="34" charset="0"/>
              </a:rPr>
              <a:t>Affichage du contenu du dossier</a:t>
            </a:r>
            <a:r>
              <a:rPr lang="fr-FR" sz="1000" dirty="0">
                <a:solidFill>
                  <a:srgbClr val="000000"/>
                </a:solidFill>
                <a:effectLst/>
                <a:latin typeface="Arial" panose="020B0604020202020204" pitchFamily="34" charset="0"/>
              </a:rPr>
              <a:t>, puis cliquez sur </a:t>
            </a:r>
            <a:r>
              <a:rPr lang="fr-FR" sz="1000" b="1" dirty="0">
                <a:effectLst/>
                <a:latin typeface="Arial" panose="020B0604020202020204" pitchFamily="34" charset="0"/>
              </a:rPr>
              <a:t>OK</a:t>
            </a:r>
            <a:r>
              <a:rPr lang="fr-FR" sz="1000" dirty="0">
                <a:solidFill>
                  <a:srgbClr val="000000"/>
                </a:solidFill>
                <a:effectLst/>
                <a:latin typeface="Arial" panose="020B0604020202020204" pitchFamily="34" charset="0"/>
              </a:rPr>
              <a:t>. </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fr-FR" sz="1000" dirty="0">
                <a:solidFill>
                  <a:srgbClr val="000000"/>
                </a:solidFill>
                <a:effectLst/>
                <a:latin typeface="Arial" panose="020B0604020202020204" pitchFamily="34" charset="0"/>
              </a:rPr>
              <a:t>Dans la boîte de dialogue </a:t>
            </a:r>
            <a:r>
              <a:rPr lang="fr-FR" sz="1000" b="1" dirty="0">
                <a:effectLst/>
                <a:latin typeface="Arial" panose="020B0604020202020204" pitchFamily="34" charset="0"/>
              </a:rPr>
              <a:t>Propriétés des données</a:t>
            </a:r>
            <a:r>
              <a:rPr lang="fr-FR" sz="1000" dirty="0">
                <a:solidFill>
                  <a:srgbClr val="000000"/>
                </a:solidFill>
                <a:effectLst/>
                <a:latin typeface="Arial" panose="020B0604020202020204" pitchFamily="34" charset="0"/>
              </a:rPr>
              <a:t>, cliquez sur </a:t>
            </a:r>
            <a:r>
              <a:rPr lang="fr-FR" sz="1000" b="1" dirty="0">
                <a:effectLst/>
                <a:latin typeface="Arial" panose="020B0604020202020204" pitchFamily="34" charset="0"/>
              </a:rPr>
              <a:t>Avancé</a:t>
            </a:r>
            <a:r>
              <a:rPr lang="fr-FR" sz="1000" dirty="0">
                <a:solidFill>
                  <a:srgbClr val="000000"/>
                </a:solidFill>
                <a:effectLst/>
                <a:latin typeface="Arial" panose="020B0604020202020204" pitchFamily="34" charset="0"/>
              </a:rPr>
              <a:t>.</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fr-FR" sz="1000" dirty="0">
                <a:solidFill>
                  <a:srgbClr val="000000"/>
                </a:solidFill>
                <a:effectLst/>
                <a:latin typeface="Arial" panose="020B0604020202020204" pitchFamily="34" charset="0"/>
              </a:rPr>
              <a:t>Dans la</a:t>
            </a:r>
            <a:r>
              <a:rPr lang="fr-FR" sz="1000" b="1" dirty="0">
                <a:effectLst/>
                <a:latin typeface="Arial" panose="020B0604020202020204" pitchFamily="34" charset="0"/>
              </a:rPr>
              <a:t> </a:t>
            </a:r>
            <a:r>
              <a:rPr lang="fr-FR" sz="1000" b="0" dirty="0">
                <a:effectLst/>
                <a:latin typeface="Arial" panose="020B0604020202020204" pitchFamily="34" charset="0"/>
              </a:rPr>
              <a:t>boîte de dialogue</a:t>
            </a:r>
            <a:r>
              <a:rPr lang="fr-FR" sz="1000" b="0" dirty="0">
                <a:solidFill>
                  <a:srgbClr val="000000"/>
                </a:solidFill>
                <a:effectLst/>
                <a:latin typeface="Arial" panose="020B0604020202020204" pitchFamily="34" charset="0"/>
              </a:rPr>
              <a:t> </a:t>
            </a:r>
            <a:r>
              <a:rPr lang="fr-FR" sz="1000" b="1" dirty="0">
                <a:solidFill>
                  <a:srgbClr val="000000"/>
                </a:solidFill>
                <a:effectLst/>
                <a:latin typeface="Arial" panose="020B0604020202020204" pitchFamily="34" charset="0"/>
              </a:rPr>
              <a:t>Paramètres de sécurité avancés pour les données</a:t>
            </a:r>
            <a:r>
              <a:rPr lang="fr-FR" sz="1000" dirty="0">
                <a:solidFill>
                  <a:srgbClr val="000000"/>
                </a:solidFill>
                <a:effectLst/>
                <a:latin typeface="Arial" panose="020B0604020202020204" pitchFamily="34" charset="0"/>
              </a:rPr>
              <a:t>, dans la section </a:t>
            </a:r>
            <a:r>
              <a:rPr lang="fr-FR" sz="1000" b="1" dirty="0">
                <a:effectLst/>
                <a:latin typeface="Arial" panose="020B0604020202020204" pitchFamily="34" charset="0"/>
              </a:rPr>
              <a:t>Autorisations</a:t>
            </a:r>
            <a:r>
              <a:rPr lang="fr-FR" sz="1000" dirty="0">
                <a:solidFill>
                  <a:srgbClr val="000000"/>
                </a:solidFill>
                <a:effectLst/>
                <a:latin typeface="Arial" panose="020B0604020202020204" pitchFamily="34" charset="0"/>
              </a:rPr>
              <a:t>, sélectionnez </a:t>
            </a:r>
            <a:r>
              <a:rPr lang="fr-FR" sz="1000" b="1" dirty="0">
                <a:effectLst/>
                <a:latin typeface="Arial" panose="020B0604020202020204" pitchFamily="34" charset="0"/>
              </a:rPr>
              <a:t>Gestionnaires</a:t>
            </a:r>
            <a:r>
              <a:rPr lang="fr-FR" sz="1000" dirty="0">
                <a:solidFill>
                  <a:srgbClr val="000000"/>
                </a:solidFill>
                <a:effectLst/>
                <a:latin typeface="Arial" panose="020B0604020202020204" pitchFamily="34" charset="0"/>
              </a:rPr>
              <a:t> et cliquez ensuite sur </a:t>
            </a:r>
            <a:r>
              <a:rPr lang="fr-FR" sz="1000" b="1" dirty="0">
                <a:effectLst/>
                <a:latin typeface="Arial" panose="020B0604020202020204" pitchFamily="34" charset="0"/>
              </a:rPr>
              <a:t>Modifier</a:t>
            </a:r>
            <a:r>
              <a:rPr lang="fr-FR" sz="1000" dirty="0">
                <a:solidFill>
                  <a:srgbClr val="000000"/>
                </a:solidFill>
                <a:effectLst/>
                <a:latin typeface="Arial" panose="020B0604020202020204" pitchFamily="34" charset="0"/>
              </a:rPr>
              <a:t>.</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23</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1470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
        <p:nvSpPr>
          <p:cNvPr id="7" name="TextBox 6"/>
          <p:cNvSpPr txBox="1"/>
          <p:nvPr/>
        </p:nvSpPr>
        <p:spPr>
          <a:xfrm>
            <a:off x="0" y="8890000"/>
            <a:ext cx="1871025" cy="246221"/>
          </a:xfrm>
          <a:prstGeom prst="rect">
            <a:avLst/>
          </a:prstGeom>
          <a:noFill/>
        </p:spPr>
        <p:txBody>
          <a:bodyPr vert="horz" wrap="none" rtlCol="0">
            <a:spAutoFit/>
          </a:bodyPr>
          <a:lstStyle/>
          <a:p>
            <a:r>
              <a:rPr lang="fr-FR" sz="1000" dirty="0">
                <a:latin typeface="Arial" panose="020B0604020202020204" pitchFamily="34" charset="0"/>
              </a:rPr>
              <a:t>(D’autres remarques figurent sur la diapositive suivante)</a:t>
            </a:r>
          </a:p>
        </p:txBody>
      </p:sp>
    </p:spTree>
    <p:extLst>
      <p:ext uri="{BB962C8B-B14F-4D97-AF65-F5344CB8AC3E}">
        <p14:creationId xmlns:p14="http://schemas.microsoft.com/office/powerpoint/2010/main" val="4144012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marL="342900" lvl="0" indent="-342900">
              <a:lnSpc>
                <a:spcPct val="115000"/>
              </a:lnSpc>
              <a:spcAft>
                <a:spcPts val="995"/>
              </a:spcAft>
              <a:buFont typeface="+mj-lt"/>
              <a:buAutoNum type="arabicPeriod" startAt="10"/>
            </a:pPr>
            <a:r>
              <a:rPr lang="fr-FR" sz="1000" dirty="0">
                <a:solidFill>
                  <a:srgbClr val="000000"/>
                </a:solidFill>
                <a:latin typeface="Arial" panose="020B0604020202020204" pitchFamily="34" charset="0"/>
              </a:rPr>
              <a:t>Dans </a:t>
            </a:r>
            <a:r>
              <a:rPr lang="fr-FR" sz="1000" b="1" dirty="0">
                <a:solidFill>
                  <a:prstClr val="black"/>
                </a:solidFill>
                <a:latin typeface="Arial" panose="020B0604020202020204" pitchFamily="34" charset="0"/>
              </a:rPr>
              <a:t>Entrée d’autorisation pour les données</a:t>
            </a:r>
            <a:r>
              <a:rPr lang="fr-FR" sz="1000" dirty="0">
                <a:solidFill>
                  <a:srgbClr val="000000"/>
                </a:solidFill>
                <a:latin typeface="Arial" panose="020B0604020202020204" pitchFamily="34" charset="0"/>
              </a:rPr>
              <a:t>, dans la section </a:t>
            </a:r>
            <a:r>
              <a:rPr lang="fr-FR" sz="1000" b="1" dirty="0">
                <a:solidFill>
                  <a:prstClr val="black"/>
                </a:solidFill>
                <a:latin typeface="Arial" panose="020B0604020202020204" pitchFamily="34" charset="0"/>
              </a:rPr>
              <a:t>Autorisations de base</a:t>
            </a:r>
            <a:r>
              <a:rPr lang="fr-FR" sz="1000" dirty="0">
                <a:solidFill>
                  <a:srgbClr val="000000"/>
                </a:solidFill>
                <a:latin typeface="Arial" panose="020B0604020202020204" pitchFamily="34" charset="0"/>
              </a:rPr>
              <a:t>, vérifiez que seule la case </a:t>
            </a:r>
            <a:r>
              <a:rPr lang="fr-FR" sz="1000" b="1" dirty="0">
                <a:solidFill>
                  <a:prstClr val="black"/>
                </a:solidFill>
                <a:latin typeface="Arial" panose="020B0604020202020204" pitchFamily="34" charset="0"/>
              </a:rPr>
              <a:t>Lecture</a:t>
            </a:r>
            <a:r>
              <a:rPr lang="fr-FR" sz="1000" dirty="0">
                <a:solidFill>
                  <a:srgbClr val="000000"/>
                </a:solidFill>
                <a:latin typeface="Arial" panose="020B0604020202020204" pitchFamily="34" charset="0"/>
              </a:rPr>
              <a:t> est cochée. Cliquez sur </a:t>
            </a:r>
            <a:r>
              <a:rPr lang="fr-FR" sz="1000" b="1" dirty="0">
                <a:solidFill>
                  <a:prstClr val="black"/>
                </a:solidFill>
                <a:latin typeface="Arial" panose="020B0604020202020204" pitchFamily="34" charset="0"/>
              </a:rPr>
              <a:t>Afficher les autorisations avancées</a:t>
            </a:r>
            <a:r>
              <a:rPr lang="fr-FR" sz="1000" dirty="0">
                <a:solidFill>
                  <a:srgbClr val="000000"/>
                </a:solidFill>
                <a:latin typeface="Arial" panose="020B0604020202020204" pitchFamily="34" charset="0"/>
              </a:rPr>
              <a:t>, puis expliquez qu’une autorisation de lecture de base contient plusieurs autorisations avancées. Cliquez trois fois sur </a:t>
            </a:r>
            <a:r>
              <a:rPr lang="fr-FR" sz="1000" b="1" dirty="0">
                <a:solidFill>
                  <a:prstClr val="black"/>
                </a:solidFill>
                <a:latin typeface="Arial" panose="020B0604020202020204" pitchFamily="34" charset="0"/>
              </a:rPr>
              <a:t>OK</a:t>
            </a:r>
            <a:r>
              <a:rPr lang="fr-FR" sz="1000" dirty="0">
                <a:solidFill>
                  <a:srgbClr val="000000"/>
                </a:solidFill>
                <a:latin typeface="Arial" panose="020B0604020202020204" pitchFamily="34" charset="0"/>
              </a:rPr>
              <a:t>.</a:t>
            </a:r>
            <a:endParaRPr lang="fr-FR"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995"/>
              </a:spcAft>
              <a:buFont typeface="+mj-lt"/>
              <a:buAutoNum type="arabicPeriod" startAt="10"/>
            </a:pPr>
            <a:r>
              <a:rPr lang="fr-FR" sz="1000" dirty="0">
                <a:solidFill>
                  <a:srgbClr val="000000"/>
                </a:solidFill>
                <a:latin typeface="Arial" panose="020B0604020202020204" pitchFamily="34" charset="0"/>
              </a:rPr>
              <a:t>Dans l’Explorateur de fichiers, dans le volet d’informations, double-cliquez sur </a:t>
            </a:r>
            <a:r>
              <a:rPr lang="fr-FR" sz="1000" b="1" dirty="0">
                <a:solidFill>
                  <a:prstClr val="black"/>
                </a:solidFill>
                <a:latin typeface="Arial" panose="020B0604020202020204" pitchFamily="34" charset="0"/>
              </a:rPr>
              <a:t>Données</a:t>
            </a:r>
            <a:r>
              <a:rPr lang="fr-FR" sz="1000" dirty="0">
                <a:solidFill>
                  <a:srgbClr val="000000"/>
                </a:solidFill>
                <a:latin typeface="Arial" panose="020B0604020202020204" pitchFamily="34" charset="0"/>
              </a:rPr>
              <a:t>.</a:t>
            </a:r>
            <a:endParaRPr lang="fr-FR"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995"/>
              </a:spcAft>
              <a:buFont typeface="+mj-lt"/>
              <a:buAutoNum type="arabicPeriod" startAt="10"/>
            </a:pPr>
            <a:r>
              <a:rPr lang="fr-FR" sz="1000" dirty="0">
                <a:solidFill>
                  <a:srgbClr val="000000"/>
                </a:solidFill>
                <a:latin typeface="Arial" panose="020B0604020202020204" pitchFamily="34" charset="0"/>
              </a:rPr>
              <a:t>Dans le volet d’informations, cliquez avec le bouton droit dans l’espace vide, sélectionnez </a:t>
            </a:r>
            <a:r>
              <a:rPr lang="fr-FR" sz="1000" b="1" dirty="0">
                <a:solidFill>
                  <a:prstClr val="black"/>
                </a:solidFill>
                <a:latin typeface="Arial" panose="020B0604020202020204" pitchFamily="34" charset="0"/>
              </a:rPr>
              <a:t>Nouveau</a:t>
            </a:r>
            <a:r>
              <a:rPr lang="fr-FR" sz="1000" dirty="0">
                <a:solidFill>
                  <a:srgbClr val="000000"/>
                </a:solidFill>
                <a:latin typeface="Arial" panose="020B0604020202020204" pitchFamily="34" charset="0"/>
              </a:rPr>
              <a:t>, sélectionnez </a:t>
            </a:r>
            <a:r>
              <a:rPr lang="fr-FR" sz="1000" b="1" dirty="0">
                <a:solidFill>
                  <a:prstClr val="black"/>
                </a:solidFill>
                <a:latin typeface="Arial" panose="020B0604020202020204" pitchFamily="34" charset="0"/>
              </a:rPr>
              <a:t>Document texte</a:t>
            </a:r>
            <a:r>
              <a:rPr lang="fr-FR" sz="1000" dirty="0">
                <a:solidFill>
                  <a:srgbClr val="000000"/>
                </a:solidFill>
                <a:latin typeface="Arial" panose="020B0604020202020204" pitchFamily="34" charset="0"/>
              </a:rPr>
              <a:t>, puis saisissez </a:t>
            </a:r>
            <a:r>
              <a:rPr lang="fr-FR" sz="1000" b="1" dirty="0">
                <a:solidFill>
                  <a:prstClr val="black"/>
                </a:solidFill>
                <a:latin typeface="Arial" panose="020B0604020202020204" pitchFamily="34" charset="0"/>
              </a:rPr>
              <a:t>Fichier1</a:t>
            </a:r>
            <a:r>
              <a:rPr lang="fr-FR" sz="1000" dirty="0">
                <a:solidFill>
                  <a:srgbClr val="000000"/>
                </a:solidFill>
                <a:latin typeface="Arial" panose="020B0604020202020204" pitchFamily="34" charset="0"/>
              </a:rPr>
              <a:t> comme nom de fichier. </a:t>
            </a:r>
            <a:endParaRPr lang="fr-FR"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995"/>
              </a:spcAft>
              <a:buFont typeface="+mj-lt"/>
              <a:buAutoNum type="arabicPeriod" startAt="10"/>
            </a:pPr>
            <a:r>
              <a:rPr lang="fr-FR" sz="1000" dirty="0">
                <a:solidFill>
                  <a:srgbClr val="000000"/>
                </a:solidFill>
                <a:latin typeface="Arial" panose="020B0604020202020204" pitchFamily="34" charset="0"/>
              </a:rPr>
              <a:t>Cliquez avec le bouton droit sur </a:t>
            </a:r>
            <a:r>
              <a:rPr lang="fr-FR" sz="1000" b="1" dirty="0">
                <a:solidFill>
                  <a:prstClr val="black"/>
                </a:solidFill>
                <a:latin typeface="Arial" panose="020B0604020202020204" pitchFamily="34" charset="0"/>
              </a:rPr>
              <a:t>Fichier1.txt</a:t>
            </a:r>
            <a:r>
              <a:rPr lang="fr-FR" sz="1000" dirty="0">
                <a:solidFill>
                  <a:srgbClr val="000000"/>
                </a:solidFill>
                <a:latin typeface="Arial" panose="020B0604020202020204" pitchFamily="34" charset="0"/>
              </a:rPr>
              <a:t>, cliquez sur </a:t>
            </a:r>
            <a:r>
              <a:rPr lang="fr-FR" sz="1000" b="1" dirty="0">
                <a:solidFill>
                  <a:prstClr val="black"/>
                </a:solidFill>
                <a:latin typeface="Arial" panose="020B0604020202020204" pitchFamily="34" charset="0"/>
              </a:rPr>
              <a:t>Propriétés</a:t>
            </a:r>
            <a:r>
              <a:rPr lang="fr-FR" sz="1000" dirty="0">
                <a:solidFill>
                  <a:srgbClr val="000000"/>
                </a:solidFill>
                <a:latin typeface="Arial" panose="020B0604020202020204" pitchFamily="34" charset="0"/>
              </a:rPr>
              <a:t>, cliquez sur l’onglet </a:t>
            </a:r>
            <a:r>
              <a:rPr lang="fr-FR" sz="1000" b="1" dirty="0">
                <a:solidFill>
                  <a:prstClr val="black"/>
                </a:solidFill>
                <a:latin typeface="Arial" panose="020B0604020202020204" pitchFamily="34" charset="0"/>
              </a:rPr>
              <a:t>Sécurité</a:t>
            </a:r>
            <a:r>
              <a:rPr lang="fr-FR" sz="1000" dirty="0">
                <a:solidFill>
                  <a:srgbClr val="000000"/>
                </a:solidFill>
                <a:latin typeface="Arial" panose="020B0604020202020204" pitchFamily="34" charset="0"/>
              </a:rPr>
              <a:t>, puis sur </a:t>
            </a:r>
            <a:r>
              <a:rPr lang="fr-FR" sz="1000" b="1" dirty="0">
                <a:solidFill>
                  <a:prstClr val="black"/>
                </a:solidFill>
                <a:latin typeface="Arial" panose="020B0604020202020204" pitchFamily="34" charset="0"/>
              </a:rPr>
              <a:t>Avancé</a:t>
            </a:r>
            <a:r>
              <a:rPr lang="fr-FR" sz="1000" dirty="0">
                <a:solidFill>
                  <a:srgbClr val="000000"/>
                </a:solidFill>
                <a:latin typeface="Arial" panose="020B0604020202020204" pitchFamily="34" charset="0"/>
              </a:rPr>
              <a:t>.</a:t>
            </a:r>
            <a:endParaRPr lang="fr-FR"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995"/>
              </a:spcAft>
              <a:buFont typeface="+mj-lt"/>
              <a:buAutoNum type="arabicPeriod" startAt="10"/>
            </a:pPr>
            <a:r>
              <a:rPr lang="fr-FR" sz="1000" dirty="0">
                <a:solidFill>
                  <a:srgbClr val="000000"/>
                </a:solidFill>
                <a:latin typeface="Arial" panose="020B0604020202020204" pitchFamily="34" charset="0"/>
              </a:rPr>
              <a:t>Dans la boîte de dialogue </a:t>
            </a:r>
            <a:r>
              <a:rPr lang="fr-FR" sz="1000" b="1" dirty="0">
                <a:solidFill>
                  <a:prstClr val="black"/>
                </a:solidFill>
                <a:latin typeface="Arial" panose="020B0604020202020204" pitchFamily="34" charset="0"/>
              </a:rPr>
              <a:t>Paramètres de sécurité avancés pour Fichier1.txt,</a:t>
            </a:r>
            <a:r>
              <a:rPr lang="fr-FR" sz="1000" dirty="0">
                <a:solidFill>
                  <a:srgbClr val="000000"/>
                </a:solidFill>
                <a:latin typeface="Arial" panose="020B0604020202020204" pitchFamily="34" charset="0"/>
              </a:rPr>
              <a:t> vérifiez que les autorisations des Gestionnaires sont héritées de C:\Données\ et que toutes les autres autorisations sont héritées de C:\.</a:t>
            </a:r>
            <a:endParaRPr lang="fr-FR"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995"/>
              </a:spcAft>
              <a:buFont typeface="+mj-lt"/>
              <a:buAutoNum type="arabicPeriod" startAt="10"/>
            </a:pPr>
            <a:r>
              <a:rPr lang="fr-FR" sz="1000" dirty="0">
                <a:solidFill>
                  <a:srgbClr val="000000"/>
                </a:solidFill>
                <a:latin typeface="Arial" panose="020B0604020202020204" pitchFamily="34" charset="0"/>
              </a:rPr>
              <a:t>Cliquez sur l’entrée </a:t>
            </a:r>
            <a:r>
              <a:rPr lang="fr-FR" sz="1000" b="1" dirty="0">
                <a:solidFill>
                  <a:prstClr val="black"/>
                </a:solidFill>
                <a:latin typeface="Arial" panose="020B0604020202020204" pitchFamily="34" charset="0"/>
              </a:rPr>
              <a:t>Gestionnaires</a:t>
            </a:r>
            <a:r>
              <a:rPr lang="fr-FR" sz="1000" dirty="0">
                <a:solidFill>
                  <a:srgbClr val="000000"/>
                </a:solidFill>
                <a:latin typeface="Arial" panose="020B0604020202020204" pitchFamily="34" charset="0"/>
              </a:rPr>
              <a:t>, cliquez sur </a:t>
            </a:r>
            <a:r>
              <a:rPr lang="fr-FR" sz="1000" b="1" dirty="0">
                <a:solidFill>
                  <a:prstClr val="black"/>
                </a:solidFill>
                <a:latin typeface="Arial" panose="020B0604020202020204" pitchFamily="34" charset="0"/>
              </a:rPr>
              <a:t>Supprimer</a:t>
            </a:r>
            <a:r>
              <a:rPr lang="fr-FR" sz="1000" dirty="0">
                <a:solidFill>
                  <a:srgbClr val="000000"/>
                </a:solidFill>
                <a:latin typeface="Arial" panose="020B0604020202020204" pitchFamily="34" charset="0"/>
              </a:rPr>
              <a:t>, notez le message, puis cliquez sur </a:t>
            </a:r>
            <a:r>
              <a:rPr lang="fr-FR" sz="1000" b="1" dirty="0">
                <a:solidFill>
                  <a:prstClr val="black"/>
                </a:solidFill>
                <a:latin typeface="Arial" panose="020B0604020202020204" pitchFamily="34" charset="0"/>
              </a:rPr>
              <a:t>OK</a:t>
            </a:r>
            <a:r>
              <a:rPr lang="fr-FR" sz="1000" dirty="0">
                <a:solidFill>
                  <a:srgbClr val="000000"/>
                </a:solidFill>
                <a:latin typeface="Arial" panose="020B0604020202020204" pitchFamily="34" charset="0"/>
              </a:rPr>
              <a:t>.</a:t>
            </a:r>
            <a:endParaRPr lang="fr-FR"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995"/>
              </a:spcAft>
              <a:buFont typeface="+mj-lt"/>
              <a:buAutoNum type="arabicPeriod" startAt="10"/>
            </a:pPr>
            <a:r>
              <a:rPr lang="fr-FR" sz="1000" dirty="0">
                <a:solidFill>
                  <a:srgbClr val="000000"/>
                </a:solidFill>
                <a:latin typeface="Arial" panose="020B0604020202020204" pitchFamily="34" charset="0"/>
              </a:rPr>
              <a:t>Dans la boîte de dialogue </a:t>
            </a:r>
            <a:r>
              <a:rPr lang="fr-FR" sz="1000" b="1" dirty="0">
                <a:solidFill>
                  <a:prstClr val="black"/>
                </a:solidFill>
                <a:latin typeface="Arial" panose="020B0604020202020204" pitchFamily="34" charset="0"/>
              </a:rPr>
              <a:t>Paramètres de sécurité avancés pour Fichier1.txt</a:t>
            </a:r>
            <a:r>
              <a:rPr lang="fr-FR" sz="1000" dirty="0"/>
              <a:t>,</a:t>
            </a:r>
            <a:r>
              <a:rPr lang="fr-FR" sz="1000" dirty="0">
                <a:solidFill>
                  <a:srgbClr val="000000"/>
                </a:solidFill>
                <a:latin typeface="Arial" panose="020B0604020202020204" pitchFamily="34" charset="0"/>
              </a:rPr>
              <a:t> cliquez sur </a:t>
            </a:r>
            <a:r>
              <a:rPr lang="fr-FR" sz="1000" b="1" dirty="0">
                <a:solidFill>
                  <a:prstClr val="black"/>
                </a:solidFill>
                <a:latin typeface="Arial" panose="020B0604020202020204" pitchFamily="34" charset="0"/>
              </a:rPr>
              <a:t>Désactiver l’héritage</a:t>
            </a:r>
            <a:r>
              <a:rPr lang="fr-FR" sz="1000" dirty="0">
                <a:solidFill>
                  <a:srgbClr val="000000"/>
                </a:solidFill>
                <a:latin typeface="Arial" panose="020B0604020202020204" pitchFamily="34" charset="0"/>
              </a:rPr>
              <a:t>. Passez en revue les options de la boîte de dialogue </a:t>
            </a:r>
            <a:r>
              <a:rPr lang="fr-FR" sz="1000" b="1" dirty="0">
                <a:solidFill>
                  <a:prstClr val="black"/>
                </a:solidFill>
                <a:latin typeface="Arial" panose="020B0604020202020204" pitchFamily="34" charset="0"/>
              </a:rPr>
              <a:t>Bloquer l’héritage</a:t>
            </a:r>
            <a:r>
              <a:rPr lang="fr-FR" sz="1000" dirty="0">
                <a:solidFill>
                  <a:srgbClr val="000000"/>
                </a:solidFill>
                <a:latin typeface="Arial" panose="020B0604020202020204" pitchFamily="34" charset="0"/>
              </a:rPr>
              <a:t>, puis cliquez sur </a:t>
            </a:r>
            <a:r>
              <a:rPr lang="fr-FR" sz="1000" b="1" dirty="0">
                <a:solidFill>
                  <a:prstClr val="black"/>
                </a:solidFill>
                <a:latin typeface="Arial" panose="020B0604020202020204" pitchFamily="34" charset="0"/>
              </a:rPr>
              <a:t>Convertir les autorisations héritées en autorisations explicites sur cet objet</a:t>
            </a:r>
            <a:r>
              <a:rPr lang="fr-FR" sz="1000" dirty="0">
                <a:solidFill>
                  <a:srgbClr val="000000"/>
                </a:solidFill>
                <a:latin typeface="Arial" panose="020B0604020202020204" pitchFamily="34" charset="0"/>
              </a:rPr>
              <a:t>.</a:t>
            </a:r>
            <a:endParaRPr lang="fr-FR"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995"/>
              </a:spcAft>
              <a:buFont typeface="+mj-lt"/>
              <a:buAutoNum type="arabicPeriod" startAt="10"/>
            </a:pPr>
            <a:r>
              <a:rPr lang="fr-FR" sz="1000" dirty="0">
                <a:solidFill>
                  <a:srgbClr val="000000"/>
                </a:solidFill>
                <a:latin typeface="Arial" panose="020B0604020202020204" pitchFamily="34" charset="0"/>
              </a:rPr>
              <a:t>Dans la boîte de dialogue des </a:t>
            </a:r>
            <a:r>
              <a:rPr lang="fr-FR" sz="1000" b="1" dirty="0">
                <a:solidFill>
                  <a:prstClr val="black"/>
                </a:solidFill>
                <a:latin typeface="Arial" panose="020B0604020202020204" pitchFamily="34" charset="0"/>
              </a:rPr>
              <a:t>Paramètres de sécurité avancés pour Fichier1.txt,</a:t>
            </a:r>
            <a:r>
              <a:rPr lang="fr-FR" sz="1000" dirty="0">
                <a:solidFill>
                  <a:srgbClr val="000000"/>
                </a:solidFill>
                <a:latin typeface="Arial" panose="020B0604020202020204" pitchFamily="34" charset="0"/>
              </a:rPr>
              <a:t> vérifiez que toutes les entrées des autorisations sont expressément définies sur Fichier1.txt, car l’héritage des autorisations est défini sur </a:t>
            </a:r>
            <a:r>
              <a:rPr lang="fr-FR" sz="1000" b="1" dirty="0">
                <a:solidFill>
                  <a:prstClr val="black"/>
                </a:solidFill>
                <a:latin typeface="Arial" panose="020B0604020202020204" pitchFamily="34" charset="0"/>
              </a:rPr>
              <a:t>Aucun</a:t>
            </a:r>
            <a:r>
              <a:rPr lang="fr-FR" sz="1000" dirty="0">
                <a:solidFill>
                  <a:srgbClr val="000000"/>
                </a:solidFill>
                <a:latin typeface="Arial" panose="020B0604020202020204" pitchFamily="34" charset="0"/>
              </a:rPr>
              <a:t>. </a:t>
            </a:r>
            <a:endParaRPr lang="fr-FR"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995"/>
              </a:spcAft>
              <a:buFont typeface="+mj-lt"/>
              <a:buAutoNum type="arabicPeriod" startAt="10"/>
            </a:pPr>
            <a:r>
              <a:rPr lang="fr-FR" sz="1000" dirty="0">
                <a:solidFill>
                  <a:srgbClr val="000000"/>
                </a:solidFill>
                <a:latin typeface="Arial" panose="020B0604020202020204" pitchFamily="34" charset="0"/>
              </a:rPr>
              <a:t>Vérifiez que </a:t>
            </a:r>
            <a:r>
              <a:rPr lang="fr-FR" sz="1000" b="1" dirty="0">
                <a:solidFill>
                  <a:prstClr val="black"/>
                </a:solidFill>
                <a:latin typeface="Arial" panose="020B0604020202020204" pitchFamily="34" charset="0"/>
              </a:rPr>
              <a:t>Gestionnaires</a:t>
            </a:r>
            <a:r>
              <a:rPr lang="fr-FR" sz="1000" dirty="0">
                <a:solidFill>
                  <a:srgbClr val="000000"/>
                </a:solidFill>
                <a:latin typeface="Arial" panose="020B0604020202020204" pitchFamily="34" charset="0"/>
              </a:rPr>
              <a:t> est sélectionné, cliquez sur </a:t>
            </a:r>
            <a:r>
              <a:rPr lang="fr-FR" sz="1000" b="1" dirty="0">
                <a:solidFill>
                  <a:prstClr val="black"/>
                </a:solidFill>
                <a:latin typeface="Arial" panose="020B0604020202020204" pitchFamily="34" charset="0"/>
              </a:rPr>
              <a:t>Supprimer</a:t>
            </a:r>
            <a:r>
              <a:rPr lang="fr-FR" sz="1000" dirty="0">
                <a:solidFill>
                  <a:srgbClr val="000000"/>
                </a:solidFill>
                <a:latin typeface="Arial" panose="020B0604020202020204" pitchFamily="34" charset="0"/>
              </a:rPr>
              <a:t>, puis expliquez que vous pouvez maintenant modifier les autorisations puisque qu’elles ne sont plus héritées. Cliquez sur </a:t>
            </a:r>
            <a:r>
              <a:rPr lang="fr-FR" sz="1000" b="1" dirty="0">
                <a:solidFill>
                  <a:prstClr val="black"/>
                </a:solidFill>
                <a:latin typeface="Arial" panose="020B0604020202020204" pitchFamily="34" charset="0"/>
              </a:rPr>
              <a:t>OK</a:t>
            </a:r>
            <a:r>
              <a:rPr lang="fr-FR" sz="1000" dirty="0">
                <a:solidFill>
                  <a:srgbClr val="000000"/>
                </a:solidFill>
                <a:latin typeface="Arial" panose="020B0604020202020204" pitchFamily="34" charset="0"/>
              </a:rPr>
              <a:t> à deux reprises.</a:t>
            </a:r>
            <a:endParaRPr lang="fr-FR" sz="1000" dirty="0"/>
          </a:p>
        </p:txBody>
      </p:sp>
      <p:sp>
        <p:nvSpPr>
          <p:cNvPr id="4" name="Slide Number Placeholder 3"/>
          <p:cNvSpPr>
            <a:spLocks noGrp="1"/>
          </p:cNvSpPr>
          <p:nvPr>
            <p:ph type="sldNum" sz="quarter" idx="10"/>
          </p:nvPr>
        </p:nvSpPr>
        <p:spPr/>
        <p:txBody>
          <a:bodyPr/>
          <a:lstStyle/>
          <a:p>
            <a:fld id="{6A7F5BBE-844A-4184-9A3F-7AB48A189F2A}" type="slidenum">
              <a:rPr lang="en-CA" smtClean="0"/>
              <a:t>24</a:t>
            </a:fld>
            <a:endParaRPr lang="en-CA" dirty="0"/>
          </a:p>
        </p:txBody>
      </p:sp>
      <p:sp>
        <p:nvSpPr>
          <p:cNvPr id="6" name="Rectangle 5"/>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200" b="1" dirty="0">
                <a:solidFill>
                  <a:srgbClr val="000000"/>
                </a:solidFill>
                <a:latin typeface="Arial" panose="020B0604020202020204" pitchFamily="34" charset="0"/>
              </a:rPr>
              <a:t>20697-1B</a:t>
            </a:r>
          </a:p>
        </p:txBody>
      </p:sp>
      <p:sp>
        <p:nvSpPr>
          <p:cNvPr id="7" name="Rectangle 6"/>
          <p:cNvSpPr/>
          <p:nvPr/>
        </p:nvSpPr>
        <p:spPr>
          <a:xfrm>
            <a:off x="0" y="238125"/>
            <a:ext cx="334899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4031039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b="1" dirty="0">
                <a:effectLst/>
                <a:latin typeface="Arial" panose="020B0604020202020204" pitchFamily="34" charset="0"/>
              </a:rPr>
              <a:t>Remarque :</a:t>
            </a:r>
            <a:r>
              <a:rPr lang="fr-FR" sz="1000" dirty="0">
                <a:effectLst/>
                <a:latin typeface="Arial" panose="020B0604020202020204" pitchFamily="34" charset="0"/>
              </a:rPr>
              <a:t> ce sujet comporte une autre diapositive.</a:t>
            </a:r>
          </a:p>
          <a:p>
            <a:pPr>
              <a:lnSpc>
                <a:spcPct val="107000"/>
              </a:lnSpc>
              <a:spcAft>
                <a:spcPts val="800"/>
              </a:spcAft>
            </a:pPr>
            <a:r>
              <a:rPr lang="fr-FR" sz="1000" dirty="0">
                <a:effectLst/>
                <a:latin typeface="Arial" panose="020B0604020202020204" pitchFamily="34" charset="0"/>
              </a:rPr>
              <a:t>Expliquez aux stagiaires où ils peuvent accéder à la fonctionnalité Accès effectif et comment ils peuvent le calculer. Impliquez les stagiaires pour qu’ils vous aident à expliquer comment cela fonctionne sur base de ce qu’ils ont compris des autorisations abordées dans les sujets précédents. Utilisez la diapositive comme référence et entamez une discussion au sujet de toutes les zones mises en surbrillance en abordant les objets fichier pour lesquels une autorisation effective est calculée et pour qui celle-ci est calculée. Faites remarquer que vous pouvez inclure l’appartenance à un groupe supplémentaire dans le calcul, en plus des revendications utilisateurs et périphériques. Utilisez la deuxième diapositive comme référence pour savoir comment s’affiche l’accès effectif.</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Comment pouvez-vous y inclure l’évaluation des conditions limitant l’accès à la fonction d’Accès effectif ?</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La fonctionnalité Autorisations effectives, calcule, par défaut, les autorisations d’accès effectif basées sur l’appartenance à un groupe. Si vous voulez inclure l’évaluation des conditions limitant l’accès au calcul, vous devez spécifier une revendication utilisateur et une revendication périphérique avant de voir l’accès effectif.</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La fonction d’Accès effectif peut-elle uniquement considérer l’appartenance au groupe actuel lorsqu’elle évalue des autorisations effectives pour un utilisateur ou groupe spécifique ?</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Non. Quand vous utilisez la fonctionnalité Accès effectif, vous pouvez voir les autorisations effectives pour un utilisateur ou un groupe sélectionné qui est membre d’un autre groupe ou de plusieurs autres.</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25</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29184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3953643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dirty="0">
                <a:effectLst/>
                <a:latin typeface="Arial" panose="020B0604020202020204" pitchFamily="34" charset="0"/>
              </a:rPr>
              <a:t> </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26</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29184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888008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20835" y="2093975"/>
            <a:ext cx="6153912" cy="6604000"/>
          </a:xfrm>
        </p:spPr>
        <p:txBody>
          <a:bodyPr>
            <a:noAutofit/>
          </a:bodyPr>
          <a:lstStyle/>
          <a:p>
            <a:pPr>
              <a:lnSpc>
                <a:spcPct val="107000"/>
              </a:lnSpc>
              <a:spcAft>
                <a:spcPts val="800"/>
              </a:spcAft>
            </a:pPr>
            <a:r>
              <a:rPr lang="fr-FR" sz="1000" b="1" dirty="0">
                <a:effectLst/>
                <a:latin typeface="Arial" panose="020B0604020202020204" pitchFamily="34" charset="0"/>
              </a:rPr>
              <a:t>Remarque :</a:t>
            </a:r>
            <a:r>
              <a:rPr lang="fr-FR" sz="1000" dirty="0">
                <a:effectLst/>
                <a:latin typeface="Arial" panose="020B0604020202020204" pitchFamily="34" charset="0"/>
              </a:rPr>
              <a:t> ce sujet comporte une autre diapositive. Les deux diapositives sont animées.</a:t>
            </a:r>
          </a:p>
          <a:p>
            <a:pPr>
              <a:lnSpc>
                <a:spcPct val="107000"/>
              </a:lnSpc>
              <a:spcAft>
                <a:spcPts val="800"/>
              </a:spcAft>
            </a:pPr>
            <a:r>
              <a:rPr lang="fr-FR" sz="1000" dirty="0">
                <a:effectLst/>
                <a:latin typeface="Arial" panose="020B0604020202020204" pitchFamily="34" charset="0"/>
              </a:rPr>
              <a:t>Utilisez la première diapositive pour expliquer ce qu’il arrive aux autorisations de fichier et de dossier quand vous copiez ou déplacez un fichier à l’intérieur d’un même volume ou entre des volumes. Si les stagiaires sont familiers avec le sujet, essayez de les faire participer à la discussion. Rappelez aux stagiaires que déplacer un fichier à l’intérieur d’une même partition met uniquement à jour le pointeur de fichier sans déplacer les données. Toutefois, pour effectuer une copie, vous devez créer un nouveau fichier avec le même contenu. De ce fait, vous pouvez déplacer très rapidement un fichier de plusieurs Go à l’intérieur d’un même volume. Cela prend un peu plus de temps pour le copier, que ce soit sur le même volume ou sur un volume différent. Faites remarquer que les autorisations explicites sont conservées quand vous déplacez le fichier sur le même volume, les autorisations héritées sont perdues et de nouvelles autorisations sont héritées à partir de l’emplacement de destination. Quand vous copiez un fichier, que vous le fassiez sur le même volume ou entre des volumes différents, ou lorsque vous déplacez un fichier entre des volumes, aucune autorisation d’origine (explicite ou héritée) n’est conservée et le fichier hérite de nouvelles autorisations à partir de l’emplacement de destination.</a:t>
            </a:r>
          </a:p>
          <a:p>
            <a:pPr>
              <a:lnSpc>
                <a:spcPct val="107000"/>
              </a:lnSpc>
              <a:spcAft>
                <a:spcPts val="800"/>
              </a:spcAft>
            </a:pPr>
            <a:r>
              <a:rPr lang="fr-FR" sz="1000" dirty="0">
                <a:solidFill>
                  <a:srgbClr val="000000"/>
                </a:solidFill>
                <a:effectLst/>
                <a:latin typeface="Arial" panose="020B0604020202020204" pitchFamily="34" charset="0"/>
              </a:rPr>
              <a:t>Utilisez la deuxième diapositive pour présenter les effets de la copie et du déplacement du FichierA sur le même volume et ensuite sur un volume différent.</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Vous avez le FichierA sur le volume NTFS de l’Ordinateur1. Vous accordez des autorisations explicites de Contrôle total à l’utilisateur John sur le FichierA, puis vous déplacez le FichierA vers la partition NTFS de l’Ordinateur2. John aura-t-il toujours des autorisations explicites pour le FichierA ?</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Quand vous déplacez un FichierA d’un ordinateur 1 à un ordinateur 2, vous créez un nouveau fichier de manière efficace, avec le même contenu que le FichierA, sur l’ordinateur 2. Le déplacement traite puis supprime le FichierA sur l’ordinateur 1. Quand vous créez un nouveau fichier, il ne contient que des autorisations héritées. Il ne contient pas d’autorisations explicites. De ce fait, John ne dispose pas d’autorisations explicites sur le FichierA quand il le déplace vers l’ordinateur 2.</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27</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1470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448838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fr-FR" sz="1000" dirty="0">
                <a:effectLst/>
                <a:latin typeface="Arial" panose="020B0604020202020204" pitchFamily="34" charset="0"/>
              </a:rPr>
              <a:t>Utilisez cette diapositive animée comme point de départ d’une discussion sur l’effet de la copie et du déplacement d’un fichier sur les autorisations de fichier.</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28</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29184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3702779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fr-FR" sz="1000" dirty="0">
                <a:effectLst/>
                <a:latin typeface="Arial" panose="020B0604020202020204" pitchFamily="34" charset="0"/>
              </a:rPr>
              <a:t>Liste les rubriques de cette leçon et fournit un aperçu de ce que chaque rubrique aborde. Demandez aux stagiaires ce qu’ils savent des dossiers partagés. Si les stagiaires sont assez familiers avec le sujet des dossiers partagés, concentrez-vous sur les sujets qui pourraient être nouveaux pour eux, comme la manière d’utiliser Windows PowerShell pour visionner et gérer les propriétés des dossiers partagés.</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Si les utilisateurs possèdent l’autorisation de partage de Modification, ils peuvent s’approprier les fichiers lorsqu’ils accèdent au partage sur le réseau.</a:t>
            </a:r>
          </a:p>
          <a:p>
            <a:pPr>
              <a:lnSpc>
                <a:spcPct val="107000"/>
              </a:lnSpc>
              <a:spcAft>
                <a:spcPts val="800"/>
              </a:spcAft>
            </a:pPr>
            <a:r>
              <a:rPr lang="fr-FR" sz="1000" dirty="0">
                <a:effectLst/>
                <a:latin typeface="Arial" panose="020B0604020202020204" pitchFamily="34" charset="0"/>
              </a:rPr>
              <a:t>(   ) Faux</a:t>
            </a:r>
          </a:p>
          <a:p>
            <a:pPr>
              <a:lnSpc>
                <a:spcPct val="107000"/>
              </a:lnSpc>
              <a:spcAft>
                <a:spcPts val="800"/>
              </a:spcAft>
            </a:pPr>
            <a:r>
              <a:rPr lang="fr-FR" sz="1000" dirty="0">
                <a:effectLst/>
                <a:latin typeface="Arial" panose="020B0604020202020204" pitchFamily="34" charset="0"/>
              </a:rPr>
              <a:t>(   ) Vrai</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 Faux</a:t>
            </a:r>
          </a:p>
          <a:p>
            <a:pPr>
              <a:lnSpc>
                <a:spcPct val="107000"/>
              </a:lnSpc>
              <a:spcAft>
                <a:spcPts val="800"/>
              </a:spcAft>
            </a:pPr>
            <a:r>
              <a:rPr lang="fr-FR" sz="1000" dirty="0">
                <a:effectLst/>
                <a:latin typeface="Arial" panose="020B0604020202020204" pitchFamily="34" charset="0"/>
              </a:rPr>
              <a:t>(   ) Vrai</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Vous pouvez configurer des autorisations avancées pour le dossier partagé.</a:t>
            </a:r>
          </a:p>
          <a:p>
            <a:pPr>
              <a:lnSpc>
                <a:spcPct val="107000"/>
              </a:lnSpc>
              <a:spcAft>
                <a:spcPts val="800"/>
              </a:spcAft>
            </a:pPr>
            <a:r>
              <a:rPr lang="fr-FR" sz="1000" dirty="0">
                <a:effectLst/>
                <a:latin typeface="Arial" panose="020B0604020202020204" pitchFamily="34" charset="0"/>
              </a:rPr>
              <a:t>(   ) Faux</a:t>
            </a:r>
          </a:p>
          <a:p>
            <a:pPr>
              <a:lnSpc>
                <a:spcPct val="107000"/>
              </a:lnSpc>
              <a:spcAft>
                <a:spcPts val="800"/>
              </a:spcAft>
            </a:pPr>
            <a:r>
              <a:rPr lang="fr-FR" sz="1000" dirty="0">
                <a:effectLst/>
                <a:latin typeface="Arial" panose="020B0604020202020204" pitchFamily="34" charset="0"/>
              </a:rPr>
              <a:t>(   ) Vrai</a:t>
            </a:r>
          </a:p>
          <a:p>
            <a:pPr>
              <a:lnSpc>
                <a:spcPct val="107000"/>
              </a:lnSpc>
              <a:spcAft>
                <a:spcPts val="800"/>
              </a:spcAft>
            </a:pPr>
            <a:r>
              <a:rPr lang="fr-FR" sz="1000" b="1" dirty="0">
                <a:effectLst/>
                <a:latin typeface="Arial" panose="020B0604020202020204" pitchFamily="34" charset="0"/>
              </a:rPr>
              <a:t>Réponse </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 Faux</a:t>
            </a:r>
          </a:p>
          <a:p>
            <a:pPr>
              <a:lnSpc>
                <a:spcPct val="107000"/>
              </a:lnSpc>
              <a:spcAft>
                <a:spcPts val="800"/>
              </a:spcAft>
            </a:pPr>
            <a:r>
              <a:rPr lang="fr-FR" sz="1000" dirty="0">
                <a:effectLst/>
                <a:latin typeface="Arial" panose="020B0604020202020204" pitchFamily="34" charset="0"/>
              </a:rPr>
              <a:t>(   ) Vrai</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Vous ne pouvez pas configurer l’énumération basée sur l’accès pour les partages sur un ordinateur avec Windows 10.</a:t>
            </a:r>
          </a:p>
          <a:p>
            <a:pPr>
              <a:lnSpc>
                <a:spcPct val="107000"/>
              </a:lnSpc>
              <a:spcAft>
                <a:spcPts val="800"/>
              </a:spcAft>
            </a:pPr>
            <a:r>
              <a:rPr lang="fr-FR" sz="1000" dirty="0">
                <a:effectLst/>
                <a:latin typeface="Arial" panose="020B0604020202020204" pitchFamily="34" charset="0"/>
              </a:rPr>
              <a:t>(   ) Faux</a:t>
            </a:r>
          </a:p>
          <a:p>
            <a:pPr>
              <a:lnSpc>
                <a:spcPct val="107000"/>
              </a:lnSpc>
              <a:spcAft>
                <a:spcPts val="800"/>
              </a:spcAft>
            </a:pPr>
            <a:r>
              <a:rPr lang="fr-FR" sz="1000" dirty="0">
                <a:effectLst/>
                <a:latin typeface="Arial" panose="020B0604020202020204" pitchFamily="34" charset="0"/>
              </a:rPr>
              <a:t>(   ) Vrai</a:t>
            </a:r>
          </a:p>
          <a:p>
            <a:pPr>
              <a:lnSpc>
                <a:spcPct val="107000"/>
              </a:lnSpc>
              <a:spcAft>
                <a:spcPts val="800"/>
              </a:spcAft>
            </a:pPr>
            <a:r>
              <a:rPr lang="fr-FR" sz="1000" b="1" dirty="0">
                <a:effectLst/>
                <a:latin typeface="Arial" panose="020B0604020202020204" pitchFamily="34" charset="0"/>
              </a:rPr>
              <a:t>Réponse</a:t>
            </a:r>
          </a:p>
          <a:p>
            <a:pPr lvl="0">
              <a:lnSpc>
                <a:spcPct val="107000"/>
              </a:lnSpc>
              <a:spcAft>
                <a:spcPts val="800"/>
              </a:spcAft>
            </a:pPr>
            <a:r>
              <a:rPr lang="fr-FR" sz="1000" dirty="0">
                <a:solidFill>
                  <a:prstClr val="black"/>
                </a:solidFill>
                <a:latin typeface="Arial" panose="020B0604020202020204" pitchFamily="34" charset="0"/>
              </a:rPr>
              <a:t>(√) Faux</a:t>
            </a:r>
          </a:p>
          <a:p>
            <a:pPr lvl="0">
              <a:lnSpc>
                <a:spcPct val="107000"/>
              </a:lnSpc>
              <a:spcAft>
                <a:spcPts val="800"/>
              </a:spcAft>
            </a:pPr>
            <a:r>
              <a:rPr lang="fr-FR" sz="1000" dirty="0">
                <a:solidFill>
                  <a:prstClr val="black"/>
                </a:solidFill>
                <a:latin typeface="Arial" panose="020B0604020202020204" pitchFamily="34" charset="0"/>
              </a:rPr>
              <a:t>(   ) Vrai</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29</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1470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1653739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dirty="0">
                <a:effectLst/>
                <a:latin typeface="Arial" panose="020B0604020202020204" pitchFamily="34" charset="0"/>
              </a:rPr>
              <a:t>Le concept de dossiers partagés est probablement familier pour la plupart des stagiaires. Discutez de la raison pour laquelle une entreprise doit utiliser des dossiers partagés et expliquez que vous devez disposer d’autorisations administratives locales pour partager un dossier. Précisez que quand vous partagez le premier dossier dans Windows 10, le partage de fichier et d’imprimante est activé automatiquement. </a:t>
            </a:r>
          </a:p>
          <a:p>
            <a:pPr>
              <a:lnSpc>
                <a:spcPct val="107000"/>
              </a:lnSpc>
              <a:spcAft>
                <a:spcPts val="800"/>
              </a:spcAft>
            </a:pPr>
            <a:r>
              <a:rPr lang="fr-FR" sz="1000" dirty="0">
                <a:effectLst/>
                <a:latin typeface="Arial" panose="020B0604020202020204" pitchFamily="34" charset="0"/>
              </a:rPr>
              <a:t>Précisez que sous Windows 10, plusieurs partages administratifs sont créés par défaut. Indiquez et expliquez les différentes manières de voir tous les dossiers partagés sur un ordinateur et discutez de la façon dont vous pouvez vous connecter aux partages.</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Tous les utilisateurs peuvent-ils se connecter à tous les dossiers partagés ?</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Non. Seuls les utilisateurs disposant des autorisations adéquates peuvent se connecter aux dossiers partagés. Vous configurez des autorisations sur les dossiers partagés quand vous partagez un dossier et vous pouvez modifier ces autorisations.</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30</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3756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1513719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b="1" dirty="0">
                <a:effectLst/>
                <a:latin typeface="Arial" panose="020B0604020202020204" pitchFamily="34" charset="0"/>
              </a:rPr>
              <a:t>Remarque :</a:t>
            </a:r>
            <a:r>
              <a:rPr lang="fr-FR" sz="1000" dirty="0">
                <a:effectLst/>
                <a:latin typeface="Arial" panose="020B0604020202020204" pitchFamily="34" charset="0"/>
              </a:rPr>
              <a:t> ce sujet compte trois diapositives supplémentaires.</a:t>
            </a:r>
          </a:p>
          <a:p>
            <a:pPr>
              <a:lnSpc>
                <a:spcPct val="107000"/>
              </a:lnSpc>
              <a:spcAft>
                <a:spcPts val="800"/>
              </a:spcAft>
            </a:pPr>
            <a:r>
              <a:rPr lang="fr-FR" sz="1000" dirty="0">
                <a:effectLst/>
                <a:latin typeface="Arial" panose="020B0604020202020204" pitchFamily="34" charset="0"/>
              </a:rPr>
              <a:t>expliquer les différentes méthodes que vous pouvez utiliser pour partager un dossier ; Si les stagiaires sont familiers avec ces méthodes, concentrez-vous sur la fonctionnalité Partage avancé et sur l’utilisation de Windows PowerShell pour partager des dossiers.</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Quelle est la principale différence entre partager un dossier en utilisant le Partage de fichiers et dossiers sur le réseau et partager un dossier grâce au Partage avancé ?</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Si vous partagez un dossier en utilisant le Fichier réseau et le Partage de dossiers, vous pouvez définir </a:t>
            </a:r>
            <a:r>
              <a:rPr lang="fr-FR" sz="1000" dirty="0">
                <a:solidFill>
                  <a:srgbClr val="000000"/>
                </a:solidFill>
                <a:effectLst/>
                <a:latin typeface="Arial" panose="020B0604020202020204" pitchFamily="34" charset="0"/>
              </a:rPr>
              <a:t>des autorisations pour le partage et le fichier en une seule étape. Si vous partagez un dossier en utilisant le Partage avancé, </a:t>
            </a:r>
            <a:r>
              <a:rPr lang="fr-FR" sz="1000" dirty="0">
                <a:effectLst/>
                <a:latin typeface="Arial" panose="020B0604020202020204" pitchFamily="34" charset="0"/>
              </a:rPr>
              <a:t>vous ne pouvez définir que des autorisations pour le partage de dossiers. Vous ne pouvez pas modifier les autorisations du fichier en utilisant la fonctionnalité Partage avancé en une seule étape.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31</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0327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179052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dirty="0">
                <a:effectLst/>
                <a:latin typeface="Arial" panose="020B0604020202020204" pitchFamily="34" charset="0"/>
              </a:rPr>
              <a:t>Liste les rubriques de cette leçon et fournit un aperçu de ce que chaque rubrique aborde. Faites remarquer que la table d’allocation des fichiers (FAT) est le plus vieux système de fichiers pris en charge par Windows 10, qui prend en charge trois versions FAT. Mettez en avant le fait que le système de fichiers NTFS est le système de fichiers que les entreprises utilisent le plus et qu’il prend en charge la sécurité et l’audit, en plus d’autres fonctionnalités. Expliquez que le système de fichiers Resilient File System (ReFS) est disponible uniquement sur les volumes en miroir de Windows 10 et qu’il offre le plus haut niveau de résilience.</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Lequel des deux systèmes de fichiers suivants pouvez-vous utiliser sur le volume simple de 100 Go que vous avez créé sur un seul disque ?</a:t>
            </a:r>
          </a:p>
          <a:p>
            <a:pPr>
              <a:lnSpc>
                <a:spcPct val="107000"/>
              </a:lnSpc>
              <a:spcAft>
                <a:spcPts val="800"/>
              </a:spcAft>
            </a:pPr>
            <a:r>
              <a:rPr lang="fr-FR" sz="1000" dirty="0">
                <a:effectLst/>
                <a:latin typeface="Arial" panose="020B0604020202020204" pitchFamily="34" charset="0"/>
              </a:rPr>
              <a:t>(   ) Option 1 : FAT</a:t>
            </a:r>
          </a:p>
          <a:p>
            <a:pPr>
              <a:lnSpc>
                <a:spcPct val="107000"/>
              </a:lnSpc>
              <a:spcAft>
                <a:spcPts val="800"/>
              </a:spcAft>
            </a:pPr>
            <a:r>
              <a:rPr lang="fr-FR" sz="1000" dirty="0">
                <a:effectLst/>
                <a:latin typeface="Arial" panose="020B0604020202020204" pitchFamily="34" charset="0"/>
              </a:rPr>
              <a:t>(   ) Option 2 : FAT32</a:t>
            </a:r>
          </a:p>
          <a:p>
            <a:pPr>
              <a:lnSpc>
                <a:spcPct val="107000"/>
              </a:lnSpc>
              <a:spcAft>
                <a:spcPts val="800"/>
              </a:spcAft>
            </a:pPr>
            <a:r>
              <a:rPr lang="fr-FR" sz="1000" dirty="0">
                <a:effectLst/>
                <a:latin typeface="Arial" panose="020B0604020202020204" pitchFamily="34" charset="0"/>
              </a:rPr>
              <a:t>(   ) Option 3 : exFAT</a:t>
            </a:r>
          </a:p>
          <a:p>
            <a:pPr>
              <a:lnSpc>
                <a:spcPct val="107000"/>
              </a:lnSpc>
              <a:spcAft>
                <a:spcPts val="800"/>
              </a:spcAft>
            </a:pPr>
            <a:r>
              <a:rPr lang="fr-FR" sz="1000" dirty="0">
                <a:effectLst/>
                <a:latin typeface="Arial" panose="020B0604020202020204" pitchFamily="34" charset="0"/>
              </a:rPr>
              <a:t>(   ) Option 4 : NTFS</a:t>
            </a:r>
          </a:p>
          <a:p>
            <a:pPr>
              <a:lnSpc>
                <a:spcPct val="107000"/>
              </a:lnSpc>
              <a:spcAft>
                <a:spcPts val="800"/>
              </a:spcAft>
            </a:pPr>
            <a:r>
              <a:rPr lang="fr-FR" sz="1000" dirty="0">
                <a:effectLst/>
                <a:latin typeface="Arial" panose="020B0604020202020204" pitchFamily="34" charset="0"/>
              </a:rPr>
              <a:t>(   ) Option 5 : ReFS</a:t>
            </a:r>
          </a:p>
          <a:p>
            <a:pPr>
              <a:lnSpc>
                <a:spcPct val="107000"/>
              </a:lnSpc>
              <a:spcAft>
                <a:spcPts val="800"/>
              </a:spcAft>
            </a:pPr>
            <a:r>
              <a:rPr lang="fr-FR" sz="1000" b="1" dirty="0">
                <a:effectLst/>
                <a:latin typeface="Arial" panose="020B0604020202020204" pitchFamily="34" charset="0"/>
              </a:rPr>
              <a:t>Réponse</a:t>
            </a:r>
          </a:p>
          <a:p>
            <a:pPr>
              <a:lnSpc>
                <a:spcPct val="107000"/>
              </a:lnSpc>
              <a:spcAft>
                <a:spcPts val="800"/>
              </a:spcAft>
            </a:pPr>
            <a:r>
              <a:rPr lang="fr-FR" sz="1000" dirty="0">
                <a:latin typeface="Arial" panose="020B0604020202020204" pitchFamily="34" charset="0"/>
              </a:rPr>
              <a:t>(√) Option 3 : exFAT</a:t>
            </a:r>
          </a:p>
          <a:p>
            <a:pPr>
              <a:lnSpc>
                <a:spcPct val="107000"/>
              </a:lnSpc>
              <a:spcAft>
                <a:spcPts val="800"/>
              </a:spcAft>
            </a:pPr>
            <a:r>
              <a:rPr lang="fr-FR" sz="1000" dirty="0">
                <a:latin typeface="Arial" panose="020B0604020202020204" pitchFamily="34" charset="0"/>
              </a:rPr>
              <a:t>(√) Option 4 : NTFS</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Vous ne pouvez pas convertir une partition avec le système de fichiers exFAT en système de fichiers NTFS.</a:t>
            </a:r>
          </a:p>
          <a:p>
            <a:pPr>
              <a:lnSpc>
                <a:spcPct val="107000"/>
              </a:lnSpc>
              <a:spcAft>
                <a:spcPts val="800"/>
              </a:spcAft>
            </a:pPr>
            <a:r>
              <a:rPr lang="fr-FR" sz="1000" dirty="0">
                <a:effectLst/>
                <a:latin typeface="Arial" panose="020B0604020202020204" pitchFamily="34" charset="0"/>
              </a:rPr>
              <a:t>(   ) Faux</a:t>
            </a:r>
          </a:p>
          <a:p>
            <a:pPr>
              <a:lnSpc>
                <a:spcPct val="107000"/>
              </a:lnSpc>
              <a:spcAft>
                <a:spcPts val="800"/>
              </a:spcAft>
            </a:pPr>
            <a:r>
              <a:rPr lang="fr-FR" sz="1000" dirty="0">
                <a:effectLst/>
                <a:latin typeface="Arial" panose="020B0604020202020204" pitchFamily="34" charset="0"/>
              </a:rPr>
              <a:t>(   ) Vrai</a:t>
            </a:r>
          </a:p>
          <a:p>
            <a:pPr>
              <a:lnSpc>
                <a:spcPct val="107000"/>
              </a:lnSpc>
              <a:spcAft>
                <a:spcPts val="800"/>
              </a:spcAft>
            </a:pPr>
            <a:r>
              <a:rPr lang="fr-FR" sz="1000" b="1" dirty="0">
                <a:effectLst/>
                <a:latin typeface="Arial" panose="020B0604020202020204" pitchFamily="34" charset="0"/>
              </a:rPr>
              <a:t>Réponse :</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   ) Faux</a:t>
            </a:r>
          </a:p>
          <a:p>
            <a:pPr>
              <a:lnSpc>
                <a:spcPct val="107000"/>
              </a:lnSpc>
              <a:spcAft>
                <a:spcPts val="800"/>
              </a:spcAft>
            </a:pPr>
            <a:r>
              <a:rPr lang="fr-FR" sz="1000" kern="1200" dirty="0">
                <a:solidFill>
                  <a:schemeClr val="tx1"/>
                </a:solidFill>
                <a:effectLst/>
                <a:latin typeface="Arial" panose="020B0604020202020204" pitchFamily="34" charset="0"/>
                <a:ea typeface="+mn-ea"/>
                <a:cs typeface="+mn-cs"/>
              </a:rPr>
              <a:t>(</a:t>
            </a:r>
            <a:r>
              <a:rPr lang="fr-FR" sz="1000" dirty="0">
                <a:effectLst/>
                <a:latin typeface="Arial" panose="020B0604020202020204" pitchFamily="34" charset="0"/>
              </a:rPr>
              <a:t>√</a:t>
            </a:r>
            <a:r>
              <a:rPr lang="fr-FR" sz="1000" kern="1200" dirty="0">
                <a:solidFill>
                  <a:schemeClr val="tx1"/>
                </a:solidFill>
                <a:effectLst/>
                <a:latin typeface="Arial" panose="020B0604020202020204" pitchFamily="34" charset="0"/>
                <a:ea typeface="+mn-ea"/>
                <a:cs typeface="+mn-cs"/>
              </a:rPr>
              <a:t>)</a:t>
            </a:r>
            <a:r>
              <a:rPr lang="fr-FR" sz="1000" dirty="0">
                <a:effectLst/>
                <a:latin typeface="Arial" panose="020B0604020202020204" pitchFamily="34" charset="0"/>
              </a:rPr>
              <a:t>  Vrai</a:t>
            </a:r>
          </a:p>
          <a:p>
            <a:pPr>
              <a:lnSpc>
                <a:spcPct val="107000"/>
              </a:lnSpc>
              <a:spcAft>
                <a:spcPts val="800"/>
              </a:spcAft>
            </a:pP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3</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29184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
        <p:nvSpPr>
          <p:cNvPr id="7" name="TextBox 6"/>
          <p:cNvSpPr txBox="1"/>
          <p:nvPr/>
        </p:nvSpPr>
        <p:spPr>
          <a:xfrm>
            <a:off x="0" y="8890000"/>
            <a:ext cx="1871025" cy="246221"/>
          </a:xfrm>
          <a:prstGeom prst="rect">
            <a:avLst/>
          </a:prstGeom>
          <a:noFill/>
        </p:spPr>
        <p:txBody>
          <a:bodyPr vert="horz" wrap="none" rtlCol="0">
            <a:spAutoFit/>
          </a:bodyPr>
          <a:lstStyle/>
          <a:p>
            <a:r>
              <a:rPr lang="fr-FR" sz="1000" dirty="0">
                <a:latin typeface="Arial" panose="020B0604020202020204" pitchFamily="34" charset="0"/>
              </a:rPr>
              <a:t>(D’autres remarques figurent sur la diapositive suivante)</a:t>
            </a:r>
          </a:p>
        </p:txBody>
      </p:sp>
    </p:spTree>
    <p:extLst>
      <p:ext uri="{BB962C8B-B14F-4D97-AF65-F5344CB8AC3E}">
        <p14:creationId xmlns:p14="http://schemas.microsoft.com/office/powerpoint/2010/main" val="2528992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endParaRPr lang="en-CA" sz="1000"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32</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8328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134519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5"/>
            <a:ext cx="6153912" cy="6604000"/>
          </a:xfrm>
        </p:spPr>
        <p:txBody>
          <a:bodyPr>
            <a:noAutofit/>
          </a:bodyPr>
          <a:lstStyle/>
          <a:p>
            <a:endParaRPr lang="en-CA" sz="1000"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33</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29184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34757939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dirty="0">
                <a:effectLst/>
                <a:latin typeface="Arial" panose="020B0604020202020204" pitchFamily="34" charset="0"/>
              </a:rPr>
              <a:t> </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34</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0327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2731660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fr-FR" sz="1000" b="1" dirty="0">
                <a:effectLst/>
                <a:latin typeface="Arial" panose="020B0604020202020204" pitchFamily="34" charset="0"/>
              </a:rPr>
              <a:t>Remarque :</a:t>
            </a:r>
            <a:r>
              <a:rPr lang="fr-FR" sz="1000" dirty="0">
                <a:effectLst/>
                <a:latin typeface="Arial" panose="020B0604020202020204" pitchFamily="34" charset="0"/>
              </a:rPr>
              <a:t> ce sujet comporte deux diapositives. La première diapositive est animée.</a:t>
            </a:r>
          </a:p>
          <a:p>
            <a:pPr>
              <a:lnSpc>
                <a:spcPct val="107000"/>
              </a:lnSpc>
              <a:spcAft>
                <a:spcPts val="800"/>
              </a:spcAft>
            </a:pPr>
            <a:r>
              <a:rPr lang="fr-FR" sz="1000" dirty="0">
                <a:effectLst/>
                <a:latin typeface="Arial" panose="020B0604020202020204" pitchFamily="34" charset="0"/>
              </a:rPr>
              <a:t>Expliquez que les propriétés du dossier partagé contrôlent le comportement du partage et faites la liste des propriétés de base. Souvenez-vous que de nombreux stagiaires connaissent déjà ces propriétés de base mais que les propriétés avancées sont rarement utilisées et représentent probablement quelque chose de nouveau pour la plupart des stagiaires. En fonction de vos stagiaires, décidez du temps que vous voulez accorder à l’explication des différentes propriétés. Toutefois, assurez-vous de leur expliquer comment utiliser les partages cachés.</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Quel est le nombre maximum d’utilisateurs pouvant se connecter simultanément à un partage sur Windows 10 ?</a:t>
            </a:r>
          </a:p>
          <a:p>
            <a:pPr>
              <a:lnSpc>
                <a:spcPct val="107000"/>
              </a:lnSpc>
              <a:spcAft>
                <a:spcPts val="800"/>
              </a:spcAft>
            </a:pPr>
            <a:r>
              <a:rPr lang="fr-FR" sz="1000" b="1" dirty="0">
                <a:effectLst/>
                <a:latin typeface="Arial" panose="020B0604020202020204" pitchFamily="34" charset="0"/>
              </a:rPr>
              <a:t>Réponse </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20 utilisateurs maximum peuvent se connecter en même temps à un partage dans Windows 10.</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Pouvez-vous configurer la Mise en cache (paramètres hors connexion) lorsque vous partagez un dossier grâce au Partage de fichiers et dossiers sur le réseau ?</a:t>
            </a:r>
          </a:p>
          <a:p>
            <a:pPr>
              <a:lnSpc>
                <a:spcPct val="107000"/>
              </a:lnSpc>
              <a:spcAft>
                <a:spcPts val="800"/>
              </a:spcAft>
            </a:pPr>
            <a:r>
              <a:rPr lang="fr-FR" sz="1000" b="1" dirty="0">
                <a:effectLst/>
                <a:latin typeface="Arial" panose="020B0604020202020204" pitchFamily="34" charset="0"/>
              </a:rPr>
              <a:t>Réponse </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Non. Quand vous partagez un dossier en utilisant le Fichier réseau et le Partage de dossiers, vous ne pouvez configurer que la personne qui peut s’y connecter et les types d’autorisations que l’utilisateur possède pour le partage. Vous pouvez utiliser la fonctionnalité Partage avancé ou Windows PowerShell pour modifier les propriétés du partage, y compris les paramètres de mise en cache (paramètres hors connexion).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35</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0327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30770641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dirty="0">
                <a:effectLst/>
                <a:latin typeface="Arial" panose="020B0604020202020204" pitchFamily="34" charset="0"/>
              </a:rPr>
              <a:t> </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36</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0327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836118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endParaRPr lang="en-CA" sz="1000"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37</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29184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9668990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fr-FR" sz="1000" b="1" dirty="0">
                <a:effectLst/>
                <a:latin typeface="Arial" panose="020B0604020202020204" pitchFamily="34" charset="0"/>
              </a:rPr>
              <a:t>Étapes de préparation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Les ordinateurs virtuels 20697-1B-LON-DC1 et</a:t>
            </a:r>
            <a:r>
              <a:rPr lang="fr-FR" dirty="0"/>
              <a:t> </a:t>
            </a:r>
            <a:r>
              <a:rPr lang="fr-FR" sz="1000" dirty="0">
                <a:effectLst/>
                <a:latin typeface="Arial" panose="020B0604020202020204" pitchFamily="34" charset="0"/>
              </a:rPr>
              <a:t>20697-1B-LON-CL1</a:t>
            </a:r>
            <a:r>
              <a:rPr lang="fr-FR" dirty="0"/>
              <a:t> </a:t>
            </a:r>
            <a:r>
              <a:rPr lang="fr-FR" sz="1000" dirty="0">
                <a:effectLst/>
                <a:latin typeface="Arial" panose="020B0604020202020204" pitchFamily="34" charset="0"/>
              </a:rPr>
              <a:t>doivent être en cours d’exécution depuis la démonstration précédente. Si les ordinateurs virtuels ne sont pas en cours d’exécution, démarrez 20697-1B-LON-DC1 et 20697-1B-LON-CL1.</a:t>
            </a:r>
          </a:p>
          <a:p>
            <a:pPr>
              <a:lnSpc>
                <a:spcPct val="107000"/>
              </a:lnSpc>
              <a:spcAft>
                <a:spcPts val="800"/>
              </a:spcAft>
            </a:pPr>
            <a:r>
              <a:rPr lang="fr-FR" sz="1000" dirty="0">
                <a:effectLst/>
                <a:latin typeface="Arial" panose="020B0604020202020204" pitchFamily="34" charset="0"/>
              </a:rPr>
              <a:t>Vous devez être connecté à LON-CL1 en tant qu’</a:t>
            </a:r>
            <a:r>
              <a:rPr lang="fr-FR" sz="1000" b="1" dirty="0">
                <a:effectLst/>
                <a:latin typeface="Arial" panose="020B0604020202020204" pitchFamily="34" charset="0"/>
              </a:rPr>
              <a:t>Adatum\Administrateur </a:t>
            </a:r>
            <a:r>
              <a:rPr lang="fr-FR" sz="1000" dirty="0">
                <a:effectLst/>
                <a:latin typeface="Arial" panose="020B0604020202020204" pitchFamily="34" charset="0"/>
              </a:rPr>
              <a:t>avec le mot de passe </a:t>
            </a:r>
            <a:r>
              <a:rPr lang="fr-FR" sz="1000" b="1" dirty="0">
                <a:effectLst/>
                <a:latin typeface="Arial" panose="020B0604020202020204" pitchFamily="34" charset="0"/>
              </a:rPr>
              <a:t>Pa$$w0rd</a:t>
            </a:r>
            <a:r>
              <a:rPr lang="fr-FR" sz="1000" dirty="0">
                <a:effectLst/>
                <a:latin typeface="Arial" panose="020B0604020202020204" pitchFamily="34" charset="0"/>
              </a:rPr>
              <a:t>. Vous n’avez pas besoin de vous connecter à LON-DC1.</a:t>
            </a:r>
          </a:p>
          <a:p>
            <a:pPr>
              <a:lnSpc>
                <a:spcPct val="107000"/>
              </a:lnSpc>
              <a:spcAft>
                <a:spcPts val="800"/>
              </a:spcAft>
            </a:pPr>
            <a:r>
              <a:rPr lang="fr-FR" sz="1000" dirty="0">
                <a:solidFill>
                  <a:srgbClr val="000000"/>
                </a:solidFill>
                <a:effectLst/>
                <a:latin typeface="Arial" panose="020B0604020202020204" pitchFamily="34" charset="0"/>
              </a:rPr>
              <a:t>Aucune étape préparatoire supplémentaire n’est nécessaire pour cette démonstration.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Après avoir terminé avec la démonstration, laissez LON-DC1 et LON-CL1 s’exécuter pour la prochaine démonstration.</a:t>
            </a:r>
          </a:p>
          <a:p>
            <a:pPr>
              <a:lnSpc>
                <a:spcPct val="107000"/>
              </a:lnSpc>
              <a:spcAft>
                <a:spcPts val="800"/>
              </a:spcAft>
            </a:pPr>
            <a:r>
              <a:rPr lang="fr-FR" sz="1000" b="1" dirty="0">
                <a:effectLst/>
                <a:latin typeface="Arial" panose="020B0604020202020204" pitchFamily="34" charset="0"/>
              </a:rPr>
              <a:t>Étapes de démonstration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fr-FR" sz="1000" dirty="0">
                <a:effectLst/>
                <a:latin typeface="Arial" panose="020B0604020202020204" pitchFamily="34" charset="0"/>
              </a:rPr>
              <a:t>Sur LON-CL1, dans</a:t>
            </a:r>
            <a:r>
              <a:rPr lang="fr-FR" sz="1000" dirty="0">
                <a:solidFill>
                  <a:srgbClr val="000000"/>
                </a:solidFill>
                <a:effectLst/>
                <a:latin typeface="Arial" panose="020B0604020202020204" pitchFamily="34" charset="0"/>
              </a:rPr>
              <a:t> Explorateur de fichiers, dans le volet de navigation, cliquez sur </a:t>
            </a:r>
            <a:r>
              <a:rPr lang="fr-FR" sz="1000" b="1" dirty="0">
                <a:effectLst/>
                <a:latin typeface="Arial" panose="020B0604020202020204" pitchFamily="34" charset="0"/>
              </a:rPr>
              <a:t>Disque local (C:)</a:t>
            </a:r>
            <a:r>
              <a:rPr lang="fr-FR" sz="1000" dirty="0">
                <a:solidFill>
                  <a:srgbClr val="000000"/>
                </a:solidFill>
                <a:effectLst/>
                <a:latin typeface="Arial" panose="020B0604020202020204" pitchFamily="34" charset="0"/>
              </a:rPr>
              <a:t>.</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fr-FR" sz="1000" dirty="0">
                <a:effectLst/>
                <a:latin typeface="Arial" panose="020B0604020202020204" pitchFamily="34" charset="0"/>
              </a:rPr>
              <a:t>Dans le volet des détails, faites un clic droit sur le </a:t>
            </a:r>
            <a:r>
              <a:rPr lang="fr-FR" sz="1000" b="0" dirty="0">
                <a:effectLst/>
                <a:latin typeface="Arial" panose="020B0604020202020204" pitchFamily="34" charset="0"/>
              </a:rPr>
              <a:t>dossier</a:t>
            </a:r>
            <a:r>
              <a:rPr lang="fr-FR" sz="1000" dirty="0">
                <a:solidFill>
                  <a:srgbClr val="000000"/>
                </a:solidFill>
                <a:effectLst/>
                <a:latin typeface="Arial" panose="020B0604020202020204" pitchFamily="34" charset="0"/>
              </a:rPr>
              <a:t> </a:t>
            </a:r>
            <a:r>
              <a:rPr lang="fr-FR" sz="1000" b="1" dirty="0">
                <a:solidFill>
                  <a:srgbClr val="000000"/>
                </a:solidFill>
                <a:effectLst/>
                <a:latin typeface="Arial" panose="020B0604020202020204" pitchFamily="34" charset="0"/>
              </a:rPr>
              <a:t>Données</a:t>
            </a:r>
            <a:r>
              <a:rPr lang="fr-FR" sz="1000" dirty="0">
                <a:solidFill>
                  <a:srgbClr val="000000"/>
                </a:solidFill>
                <a:effectLst/>
                <a:latin typeface="Arial" panose="020B0604020202020204" pitchFamily="34" charset="0"/>
              </a:rPr>
              <a:t>, sélectionnez </a:t>
            </a:r>
            <a:r>
              <a:rPr lang="fr-FR" sz="1000" b="1" dirty="0">
                <a:effectLst/>
                <a:latin typeface="Arial" panose="020B0604020202020204" pitchFamily="34" charset="0"/>
              </a:rPr>
              <a:t>Propriétés</a:t>
            </a:r>
            <a:r>
              <a:rPr lang="fr-FR" sz="1000" dirty="0">
                <a:solidFill>
                  <a:srgbClr val="000000"/>
                </a:solidFill>
                <a:effectLst/>
                <a:latin typeface="Arial" panose="020B0604020202020204" pitchFamily="34" charset="0"/>
              </a:rPr>
              <a:t>, puis l’</a:t>
            </a:r>
            <a:r>
              <a:rPr lang="fr-FR" sz="1000" b="0" dirty="0">
                <a:effectLst/>
                <a:latin typeface="Arial" panose="020B0604020202020204" pitchFamily="34" charset="0"/>
              </a:rPr>
              <a:t>onglet</a:t>
            </a:r>
            <a:r>
              <a:rPr lang="fr-FR" sz="1000" dirty="0">
                <a:solidFill>
                  <a:srgbClr val="000000"/>
                </a:solidFill>
                <a:effectLst/>
                <a:latin typeface="Arial" panose="020B0604020202020204" pitchFamily="34" charset="0"/>
              </a:rPr>
              <a:t> </a:t>
            </a:r>
            <a:r>
              <a:rPr lang="fr-FR" sz="1000" b="1" dirty="0">
                <a:solidFill>
                  <a:srgbClr val="000000"/>
                </a:solidFill>
                <a:effectLst/>
                <a:latin typeface="Arial" panose="020B0604020202020204" pitchFamily="34" charset="0"/>
              </a:rPr>
              <a:t>Sécurité</a:t>
            </a:r>
            <a:r>
              <a:rPr lang="fr-FR" sz="1000" dirty="0">
                <a:solidFill>
                  <a:srgbClr val="000000"/>
                </a:solidFill>
                <a:effectLst/>
                <a:latin typeface="Arial" panose="020B0604020202020204" pitchFamily="34" charset="0"/>
              </a:rPr>
              <a:t>, et indiquez que les </a:t>
            </a:r>
            <a:r>
              <a:rPr lang="fr-FR" sz="1000" b="1" dirty="0">
                <a:effectLst/>
                <a:latin typeface="Arial" panose="020B0604020202020204" pitchFamily="34" charset="0"/>
              </a:rPr>
              <a:t>Gestionnaires</a:t>
            </a:r>
            <a:r>
              <a:rPr lang="fr-FR" sz="1000" dirty="0">
                <a:solidFill>
                  <a:srgbClr val="000000"/>
                </a:solidFill>
                <a:effectLst/>
                <a:latin typeface="Arial" panose="020B0604020202020204" pitchFamily="34" charset="0"/>
              </a:rPr>
              <a:t> disposent d’autorisations pour le dossier C:\Données. Cliquez dans </a:t>
            </a:r>
            <a:r>
              <a:rPr lang="fr-FR" sz="1000" b="0" dirty="0">
                <a:effectLst/>
                <a:latin typeface="Arial" panose="020B0604020202020204" pitchFamily="34" charset="0"/>
              </a:rPr>
              <a:t>l’onglet</a:t>
            </a:r>
            <a:r>
              <a:rPr lang="fr-FR" sz="1000" b="1" dirty="0">
                <a:effectLst/>
                <a:latin typeface="Arial" panose="020B0604020202020204" pitchFamily="34" charset="0"/>
              </a:rPr>
              <a:t> </a:t>
            </a:r>
            <a:r>
              <a:rPr lang="fr-FR" sz="1000" b="1" dirty="0">
                <a:solidFill>
                  <a:srgbClr val="000000"/>
                </a:solidFill>
                <a:effectLst/>
                <a:latin typeface="Arial" panose="020B0604020202020204" pitchFamily="34" charset="0"/>
              </a:rPr>
              <a:t>Partage</a:t>
            </a:r>
            <a:r>
              <a:rPr lang="fr-FR" sz="1000" dirty="0">
                <a:solidFill>
                  <a:srgbClr val="000000"/>
                </a:solidFill>
                <a:effectLst/>
                <a:latin typeface="Arial" panose="020B0604020202020204" pitchFamily="34" charset="0"/>
              </a:rPr>
              <a:t>, indiquez que le dossier n’est pas partagé, puis cliquez sur </a:t>
            </a:r>
            <a:r>
              <a:rPr lang="fr-FR" sz="1000" b="1" dirty="0">
                <a:effectLst/>
                <a:latin typeface="Arial" panose="020B0604020202020204" pitchFamily="34" charset="0"/>
              </a:rPr>
              <a:t>OK</a:t>
            </a:r>
            <a:r>
              <a:rPr lang="fr-FR" sz="1000" dirty="0">
                <a:solidFill>
                  <a:srgbClr val="000000"/>
                </a:solidFill>
                <a:effectLst/>
                <a:latin typeface="Arial" panose="020B0604020202020204" pitchFamily="34" charset="0"/>
              </a:rPr>
              <a:t>.</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fr-FR" sz="1000" dirty="0">
                <a:effectLst/>
                <a:latin typeface="Arial" panose="020B0604020202020204" pitchFamily="34" charset="0"/>
              </a:rPr>
              <a:t>Dans le volet des détails, faites un clic droit sur le dossier </a:t>
            </a:r>
            <a:r>
              <a:rPr lang="fr-FR" sz="1000" b="1" dirty="0">
                <a:effectLst/>
                <a:latin typeface="Arial" panose="020B0604020202020204" pitchFamily="34" charset="0"/>
              </a:rPr>
              <a:t>Données</a:t>
            </a:r>
            <a:r>
              <a:rPr lang="fr-FR" sz="1000" dirty="0">
                <a:solidFill>
                  <a:srgbClr val="000000"/>
                </a:solidFill>
                <a:effectLst/>
                <a:latin typeface="Arial" panose="020B0604020202020204" pitchFamily="34" charset="0"/>
              </a:rPr>
              <a:t>, sélectionnez </a:t>
            </a:r>
            <a:r>
              <a:rPr lang="fr-FR" sz="1000" b="1" dirty="0">
                <a:effectLst/>
                <a:latin typeface="Arial" panose="020B0604020202020204" pitchFamily="34" charset="0"/>
              </a:rPr>
              <a:t>Partage avec</a:t>
            </a:r>
            <a:r>
              <a:rPr lang="fr-FR" sz="1000" dirty="0">
                <a:solidFill>
                  <a:srgbClr val="000000"/>
                </a:solidFill>
                <a:effectLst/>
                <a:latin typeface="Arial" panose="020B0604020202020204" pitchFamily="34" charset="0"/>
              </a:rPr>
              <a:t>, puis </a:t>
            </a:r>
            <a:r>
              <a:rPr lang="fr-FR" sz="1000" b="1" dirty="0">
                <a:effectLst/>
                <a:latin typeface="Arial" panose="020B0604020202020204" pitchFamily="34" charset="0"/>
              </a:rPr>
              <a:t>Des personnes spécifiques</a:t>
            </a:r>
            <a:r>
              <a:rPr lang="fr-FR" sz="1000" dirty="0">
                <a:solidFill>
                  <a:srgbClr val="000000"/>
                </a:solidFill>
                <a:effectLst/>
                <a:latin typeface="Arial" panose="020B0604020202020204" pitchFamily="34" charset="0"/>
              </a:rPr>
              <a:t>.</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fr-FR" sz="1000" dirty="0">
                <a:solidFill>
                  <a:srgbClr val="000000"/>
                </a:solidFill>
                <a:effectLst/>
                <a:latin typeface="Arial" panose="020B0604020202020204" pitchFamily="34" charset="0"/>
              </a:rPr>
              <a:t>Dans la boîte de dialogue </a:t>
            </a:r>
            <a:r>
              <a:rPr lang="fr-FR" sz="1000" b="1" dirty="0">
                <a:effectLst/>
                <a:latin typeface="Arial" panose="020B0604020202020204" pitchFamily="34" charset="0"/>
              </a:rPr>
              <a:t>Partage de fichiers</a:t>
            </a:r>
            <a:r>
              <a:rPr lang="fr-FR" sz="1000" dirty="0">
                <a:solidFill>
                  <a:srgbClr val="000000"/>
                </a:solidFill>
                <a:effectLst/>
                <a:latin typeface="Arial" panose="020B0604020202020204" pitchFamily="34" charset="0"/>
              </a:rPr>
              <a:t>, sélectionnez </a:t>
            </a:r>
            <a:r>
              <a:rPr lang="fr-FR" sz="1000" b="1" dirty="0">
                <a:effectLst/>
                <a:latin typeface="Arial" panose="020B0604020202020204" pitchFamily="34" charset="0"/>
              </a:rPr>
              <a:t>Gestionnaires</a:t>
            </a:r>
            <a:r>
              <a:rPr lang="fr-FR" sz="1000" dirty="0">
                <a:solidFill>
                  <a:srgbClr val="000000"/>
                </a:solidFill>
                <a:effectLst/>
                <a:latin typeface="Arial" panose="020B0604020202020204" pitchFamily="34" charset="0"/>
              </a:rPr>
              <a:t>, cliquez sur la colonne </a:t>
            </a:r>
            <a:r>
              <a:rPr lang="fr-FR" sz="1000" b="1" dirty="0">
                <a:effectLst/>
                <a:latin typeface="Arial" panose="020B0604020202020204" pitchFamily="34" charset="0"/>
              </a:rPr>
              <a:t>Niveau</a:t>
            </a:r>
            <a:r>
              <a:rPr lang="fr-FR" sz="1000" dirty="0">
                <a:solidFill>
                  <a:srgbClr val="000000"/>
                </a:solidFill>
                <a:effectLst/>
                <a:latin typeface="Arial" panose="020B0604020202020204" pitchFamily="34" charset="0"/>
              </a:rPr>
              <a:t> d’autorisation </a:t>
            </a:r>
            <a:r>
              <a:rPr lang="fr-FR" sz="1000" b="1" dirty="0">
                <a:effectLst/>
                <a:latin typeface="Arial" panose="020B0604020202020204" pitchFamily="34" charset="0"/>
              </a:rPr>
              <a:t>personnalisé</a:t>
            </a:r>
            <a:r>
              <a:rPr lang="fr-FR" sz="1000" dirty="0">
                <a:solidFill>
                  <a:srgbClr val="000000"/>
                </a:solidFill>
                <a:effectLst/>
                <a:latin typeface="Arial" panose="020B0604020202020204" pitchFamily="34" charset="0"/>
              </a:rPr>
              <a:t>, puis sélectionnez </a:t>
            </a:r>
            <a:r>
              <a:rPr lang="fr-FR" sz="1000" b="1" dirty="0">
                <a:effectLst/>
                <a:latin typeface="Arial" panose="020B0604020202020204" pitchFamily="34" charset="0"/>
              </a:rPr>
              <a:t>Supprimer</a:t>
            </a:r>
            <a:r>
              <a:rPr lang="fr-FR" sz="1000" dirty="0">
                <a:solidFill>
                  <a:srgbClr val="000000"/>
                </a:solidFill>
                <a:effectLst/>
                <a:latin typeface="Arial" panose="020B0604020202020204" pitchFamily="34" charset="0"/>
              </a:rPr>
              <a:t>.</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fr-FR" sz="1000" dirty="0">
                <a:solidFill>
                  <a:srgbClr val="000000"/>
                </a:solidFill>
                <a:effectLst/>
                <a:latin typeface="Arial" panose="020B0604020202020204" pitchFamily="34" charset="0"/>
              </a:rPr>
              <a:t>Cliquez sur la flèche déroulante puis sur </a:t>
            </a:r>
            <a:r>
              <a:rPr lang="fr-FR" sz="1000" b="1" dirty="0">
                <a:effectLst/>
                <a:latin typeface="Arial" panose="020B0604020202020204" pitchFamily="34" charset="0"/>
              </a:rPr>
              <a:t>Rechercher des personnes</a:t>
            </a:r>
            <a:r>
              <a:rPr lang="fr-FR" sz="1000" dirty="0">
                <a:solidFill>
                  <a:srgbClr val="000000"/>
                </a:solidFill>
                <a:effectLst/>
                <a:latin typeface="Arial" panose="020B0604020202020204" pitchFamily="34" charset="0"/>
              </a:rPr>
              <a:t>. Tapez </a:t>
            </a:r>
            <a:r>
              <a:rPr lang="fr-FR" sz="1000" b="1" dirty="0">
                <a:effectLst/>
                <a:latin typeface="Arial" panose="020B0604020202020204" pitchFamily="34" charset="0"/>
              </a:rPr>
              <a:t>Informatique</a:t>
            </a:r>
            <a:r>
              <a:rPr lang="fr-FR" sz="1000" dirty="0">
                <a:solidFill>
                  <a:srgbClr val="000000"/>
                </a:solidFill>
                <a:effectLst/>
                <a:latin typeface="Arial" panose="020B0604020202020204" pitchFamily="34" charset="0"/>
              </a:rPr>
              <a:t> puis cliquez sur </a:t>
            </a:r>
            <a:r>
              <a:rPr lang="fr-FR" sz="1000" b="1" dirty="0">
                <a:effectLst/>
                <a:latin typeface="Arial" panose="020B0604020202020204" pitchFamily="34" charset="0"/>
              </a:rPr>
              <a:t>OK</a:t>
            </a:r>
            <a:r>
              <a:rPr lang="fr-FR" sz="1000" dirty="0">
                <a:solidFill>
                  <a:srgbClr val="000000"/>
                </a:solidFill>
                <a:effectLst/>
                <a:latin typeface="Arial" panose="020B0604020202020204" pitchFamily="34" charset="0"/>
              </a:rPr>
              <a:t>.</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fr-FR" sz="1000" dirty="0">
                <a:solidFill>
                  <a:srgbClr val="000000"/>
                </a:solidFill>
                <a:effectLst/>
                <a:latin typeface="Arial" panose="020B0604020202020204" pitchFamily="34" charset="0"/>
              </a:rPr>
              <a:t>Vérifiez bien qu</a:t>
            </a:r>
            <a:r>
              <a:rPr lang="fr-FR" sz="1000" b="1" dirty="0">
                <a:effectLst/>
                <a:latin typeface="Arial" panose="020B0604020202020204" pitchFamily="34" charset="0"/>
              </a:rPr>
              <a:t>’Informatique </a:t>
            </a:r>
            <a:r>
              <a:rPr lang="fr-FR" sz="1000" dirty="0">
                <a:solidFill>
                  <a:srgbClr val="000000"/>
                </a:solidFill>
                <a:effectLst/>
                <a:latin typeface="Arial" panose="020B0604020202020204" pitchFamily="34" charset="0"/>
              </a:rPr>
              <a:t>est ajouté et sélectionné. Cliquez sur </a:t>
            </a:r>
            <a:r>
              <a:rPr lang="fr-FR" sz="1000" b="1" dirty="0">
                <a:effectLst/>
                <a:latin typeface="Arial" panose="020B0604020202020204" pitchFamily="34" charset="0"/>
              </a:rPr>
              <a:t>Lecture</a:t>
            </a:r>
            <a:r>
              <a:rPr lang="fr-FR" sz="1000" dirty="0">
                <a:solidFill>
                  <a:srgbClr val="000000"/>
                </a:solidFill>
                <a:effectLst/>
                <a:latin typeface="Arial" panose="020B0604020202020204" pitchFamily="34" charset="0"/>
              </a:rPr>
              <a:t> dans la colonne </a:t>
            </a:r>
            <a:r>
              <a:rPr lang="fr-FR" sz="1000" b="1" dirty="0">
                <a:effectLst/>
                <a:latin typeface="Arial" panose="020B0604020202020204" pitchFamily="34" charset="0"/>
              </a:rPr>
              <a:t>Niveau d’autorisation</a:t>
            </a:r>
            <a:r>
              <a:rPr lang="fr-FR" sz="1000" dirty="0">
                <a:solidFill>
                  <a:srgbClr val="000000"/>
                </a:solidFill>
                <a:effectLst/>
                <a:latin typeface="Arial" panose="020B0604020202020204" pitchFamily="34" charset="0"/>
              </a:rPr>
              <a:t>, sélectionnez </a:t>
            </a:r>
            <a:r>
              <a:rPr lang="fr-FR" sz="1000" b="1" dirty="0">
                <a:effectLst/>
                <a:latin typeface="Arial" panose="020B0604020202020204" pitchFamily="34" charset="0"/>
              </a:rPr>
              <a:t>Lecture/écriture</a:t>
            </a:r>
            <a:r>
              <a:rPr lang="fr-FR" sz="1000" dirty="0">
                <a:solidFill>
                  <a:srgbClr val="000000"/>
                </a:solidFill>
                <a:effectLst/>
                <a:latin typeface="Arial" panose="020B0604020202020204" pitchFamily="34" charset="0"/>
              </a:rPr>
              <a:t>,</a:t>
            </a:r>
            <a:r>
              <a:rPr lang="fr-FR" dirty="0"/>
              <a:t> </a:t>
            </a:r>
            <a:r>
              <a:rPr lang="fr-FR" sz="1000" dirty="0">
                <a:solidFill>
                  <a:srgbClr val="000000"/>
                </a:solidFill>
                <a:effectLst/>
                <a:latin typeface="Arial" panose="020B0604020202020204" pitchFamily="34" charset="0"/>
              </a:rPr>
              <a:t>cliquez sur </a:t>
            </a:r>
            <a:r>
              <a:rPr lang="fr-FR" sz="1000" b="1" dirty="0">
                <a:effectLst/>
                <a:latin typeface="Arial" panose="020B0604020202020204" pitchFamily="34" charset="0"/>
              </a:rPr>
              <a:t>Partage</a:t>
            </a:r>
            <a:r>
              <a:rPr lang="fr-FR" sz="1000" dirty="0">
                <a:solidFill>
                  <a:srgbClr val="000000"/>
                </a:solidFill>
                <a:effectLst/>
                <a:latin typeface="Arial" panose="020B0604020202020204" pitchFamily="34" charset="0"/>
              </a:rPr>
              <a:t>,</a:t>
            </a:r>
            <a:r>
              <a:rPr lang="fr-FR" dirty="0"/>
              <a:t> </a:t>
            </a:r>
            <a:r>
              <a:rPr lang="fr-FR" sz="1000" dirty="0">
                <a:solidFill>
                  <a:srgbClr val="000000"/>
                </a:solidFill>
                <a:effectLst/>
                <a:latin typeface="Arial" panose="020B0604020202020204" pitchFamily="34" charset="0"/>
              </a:rPr>
              <a:t>et ensuite sur </a:t>
            </a:r>
            <a:r>
              <a:rPr lang="fr-FR" sz="1000" b="1" dirty="0">
                <a:effectLst/>
                <a:latin typeface="Arial" panose="020B0604020202020204" pitchFamily="34" charset="0"/>
              </a:rPr>
              <a:t>Terminé</a:t>
            </a:r>
            <a:r>
              <a:rPr lang="fr-FR" sz="1000" dirty="0">
                <a:solidFill>
                  <a:srgbClr val="000000"/>
                </a:solidFill>
                <a:effectLst/>
                <a:latin typeface="Arial" panose="020B0604020202020204" pitchFamily="34" charset="0"/>
              </a:rPr>
              <a:t>.</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fr-FR" sz="1000" dirty="0">
                <a:solidFill>
                  <a:srgbClr val="000000"/>
                </a:solidFill>
                <a:effectLst/>
                <a:latin typeface="Arial" panose="020B0604020202020204" pitchFamily="34" charset="0"/>
              </a:rPr>
              <a:t>Dans l’Explorateur de fichiers, dans le volet de navigation, faites un clic droit sur </a:t>
            </a:r>
            <a:r>
              <a:rPr lang="fr-FR" sz="1000" b="1" dirty="0">
                <a:effectLst/>
                <a:latin typeface="Arial" panose="020B0604020202020204" pitchFamily="34" charset="0"/>
              </a:rPr>
              <a:t>Données</a:t>
            </a:r>
            <a:r>
              <a:rPr lang="fr-FR" sz="1000" dirty="0">
                <a:solidFill>
                  <a:srgbClr val="000000"/>
                </a:solidFill>
                <a:effectLst/>
                <a:latin typeface="Arial" panose="020B0604020202020204" pitchFamily="34" charset="0"/>
              </a:rPr>
              <a:t>,</a:t>
            </a:r>
            <a:r>
              <a:rPr lang="fr-FR" dirty="0"/>
              <a:t> </a:t>
            </a:r>
            <a:r>
              <a:rPr lang="fr-FR" sz="1000" dirty="0">
                <a:solidFill>
                  <a:srgbClr val="000000"/>
                </a:solidFill>
                <a:effectLst/>
                <a:latin typeface="Arial" panose="020B0604020202020204" pitchFamily="34" charset="0"/>
              </a:rPr>
              <a:t>puis sélectionnez </a:t>
            </a:r>
            <a:r>
              <a:rPr lang="fr-FR" sz="1000" b="1" dirty="0">
                <a:effectLst/>
                <a:latin typeface="Arial" panose="020B0604020202020204" pitchFamily="34" charset="0"/>
              </a:rPr>
              <a:t>Propriétés</a:t>
            </a:r>
            <a:r>
              <a:rPr lang="fr-FR" sz="1000" dirty="0">
                <a:solidFill>
                  <a:srgbClr val="000000"/>
                </a:solidFill>
                <a:effectLst/>
                <a:latin typeface="Arial" panose="020B0604020202020204" pitchFamily="34" charset="0"/>
              </a:rPr>
              <a:t>. Cliquez dans l’onglet </a:t>
            </a:r>
            <a:r>
              <a:rPr lang="fr-FR" sz="1000" b="1" dirty="0">
                <a:effectLst/>
                <a:latin typeface="Arial" panose="020B0604020202020204" pitchFamily="34" charset="0"/>
              </a:rPr>
              <a:t>Sécurité</a:t>
            </a:r>
            <a:r>
              <a:rPr lang="fr-FR" sz="1000" dirty="0">
                <a:solidFill>
                  <a:srgbClr val="000000"/>
                </a:solidFill>
                <a:effectLst/>
                <a:latin typeface="Arial" panose="020B0604020202020204" pitchFamily="34" charset="0"/>
              </a:rPr>
              <a:t>, indiquez que les </a:t>
            </a:r>
            <a:r>
              <a:rPr lang="fr-FR" sz="1000" b="1" dirty="0">
                <a:effectLst/>
                <a:latin typeface="Arial" panose="020B0604020202020204" pitchFamily="34" charset="0"/>
              </a:rPr>
              <a:t>Gestionnaires</a:t>
            </a:r>
            <a:r>
              <a:rPr lang="fr-FR" sz="1000" dirty="0">
                <a:solidFill>
                  <a:srgbClr val="000000"/>
                </a:solidFill>
                <a:effectLst/>
                <a:latin typeface="Arial" panose="020B0604020202020204" pitchFamily="34" charset="0"/>
              </a:rPr>
              <a:t> ne disposent plus d’autorisations pour ce dossier mais </a:t>
            </a:r>
            <a:r>
              <a:rPr lang="fr-FR" sz="1000" b="1" dirty="0">
                <a:effectLst/>
                <a:latin typeface="Arial" panose="020B0604020202020204" pitchFamily="34" charset="0"/>
              </a:rPr>
              <a:t>Informatique</a:t>
            </a:r>
            <a:r>
              <a:rPr lang="fr-FR" sz="1000" dirty="0">
                <a:solidFill>
                  <a:srgbClr val="000000"/>
                </a:solidFill>
                <a:effectLst/>
                <a:latin typeface="Arial" panose="020B0604020202020204" pitchFamily="34" charset="0"/>
              </a:rPr>
              <a:t> oui, puis cliquez dans </a:t>
            </a:r>
            <a:r>
              <a:rPr lang="fr-FR" sz="1000" b="0" dirty="0">
                <a:effectLst/>
                <a:latin typeface="Arial" panose="020B0604020202020204" pitchFamily="34" charset="0"/>
              </a:rPr>
              <a:t>l’onglet</a:t>
            </a:r>
            <a:r>
              <a:rPr lang="fr-FR" sz="1000" dirty="0">
                <a:solidFill>
                  <a:srgbClr val="000000"/>
                </a:solidFill>
                <a:effectLst/>
                <a:latin typeface="Arial" panose="020B0604020202020204" pitchFamily="34" charset="0"/>
              </a:rPr>
              <a:t> </a:t>
            </a:r>
            <a:r>
              <a:rPr lang="fr-FR" sz="1000" b="1" dirty="0">
                <a:solidFill>
                  <a:srgbClr val="000000"/>
                </a:solidFill>
                <a:effectLst/>
                <a:latin typeface="Arial" panose="020B0604020202020204" pitchFamily="34" charset="0"/>
              </a:rPr>
              <a:t>Partage</a:t>
            </a:r>
            <a:r>
              <a:rPr lang="fr-FR" sz="1000" dirty="0">
                <a:solidFill>
                  <a:srgbClr val="000000"/>
                </a:solidFill>
                <a:effectLst/>
                <a:latin typeface="Arial" panose="020B0604020202020204" pitchFamily="34" charset="0"/>
              </a:rPr>
              <a:t>.</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fr-FR" sz="1000" dirty="0">
                <a:solidFill>
                  <a:srgbClr val="000000"/>
                </a:solidFill>
                <a:effectLst/>
                <a:latin typeface="Arial" panose="020B0604020202020204" pitchFamily="34" charset="0"/>
              </a:rPr>
              <a:t>Dans la boîte de dialogue </a:t>
            </a:r>
            <a:r>
              <a:rPr lang="fr-FR" sz="1000" b="1" dirty="0">
                <a:effectLst/>
                <a:latin typeface="Arial" panose="020B0604020202020204" pitchFamily="34" charset="0"/>
              </a:rPr>
              <a:t>Propriétés des données</a:t>
            </a:r>
            <a:r>
              <a:rPr lang="fr-FR" sz="1000" dirty="0">
                <a:solidFill>
                  <a:srgbClr val="000000"/>
                </a:solidFill>
                <a:effectLst/>
                <a:latin typeface="Arial" panose="020B0604020202020204" pitchFamily="34" charset="0"/>
              </a:rPr>
              <a:t>, vérifiez que le dossier est partagé et cliquez ensuite sur </a:t>
            </a:r>
            <a:r>
              <a:rPr lang="fr-FR" sz="1000" b="1" dirty="0">
                <a:effectLst/>
                <a:latin typeface="Arial" panose="020B0604020202020204" pitchFamily="34" charset="0"/>
              </a:rPr>
              <a:t>Partage avancé</a:t>
            </a:r>
            <a:r>
              <a:rPr lang="fr-FR" sz="1000" dirty="0">
                <a:solidFill>
                  <a:srgbClr val="000000"/>
                </a:solidFill>
                <a:effectLst/>
                <a:latin typeface="Arial" panose="020B0604020202020204" pitchFamily="34" charset="0"/>
              </a:rPr>
              <a:t>.</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indent="-342900">
              <a:lnSpc>
                <a:spcPct val="115000"/>
              </a:lnSpc>
              <a:spcAft>
                <a:spcPts val="995"/>
              </a:spcAft>
              <a:buFont typeface="+mj-lt"/>
              <a:buAutoNum type="arabicPeriod"/>
            </a:pPr>
            <a:r>
              <a:rPr lang="fr-FR" sz="1000" dirty="0">
                <a:solidFill>
                  <a:srgbClr val="000000"/>
                </a:solidFill>
                <a:effectLst/>
                <a:latin typeface="Arial" panose="020B0604020202020204" pitchFamily="34" charset="0"/>
              </a:rPr>
              <a:t>Dans la boîte de dialogue </a:t>
            </a:r>
            <a:r>
              <a:rPr lang="fr-FR" sz="1000" b="1" dirty="0">
                <a:effectLst/>
                <a:latin typeface="Arial" panose="020B0604020202020204" pitchFamily="34" charset="0"/>
              </a:rPr>
              <a:t>Partage avancé</a:t>
            </a:r>
            <a:r>
              <a:rPr lang="fr-FR" sz="1000" dirty="0">
                <a:solidFill>
                  <a:srgbClr val="000000"/>
                </a:solidFill>
                <a:effectLst/>
                <a:latin typeface="Arial" panose="020B0604020202020204" pitchFamily="34" charset="0"/>
              </a:rPr>
              <a:t>, indiquez que le nom de partage est </a:t>
            </a:r>
            <a:r>
              <a:rPr lang="fr-FR" sz="1000" b="1" dirty="0">
                <a:effectLst/>
                <a:latin typeface="Arial" panose="020B0604020202020204" pitchFamily="34" charset="0"/>
              </a:rPr>
              <a:t>Données</a:t>
            </a:r>
            <a:r>
              <a:rPr lang="fr-FR" sz="1000" dirty="0">
                <a:solidFill>
                  <a:srgbClr val="000000"/>
                </a:solidFill>
                <a:effectLst/>
                <a:latin typeface="Arial" panose="020B0604020202020204" pitchFamily="34" charset="0"/>
              </a:rPr>
              <a:t>, ce qui est le même que le </a:t>
            </a:r>
            <a:r>
              <a:rPr lang="fr-FR" sz="1000" dirty="0">
                <a:solidFill>
                  <a:srgbClr val="000000"/>
                </a:solidFill>
                <a:latin typeface="Arial" panose="020B0604020202020204" pitchFamily="34" charset="0"/>
              </a:rPr>
              <a:t>nom de dossier. Dans la boîte de dialogue </a:t>
            </a:r>
            <a:r>
              <a:rPr lang="fr-FR" sz="1000" b="1" dirty="0">
                <a:solidFill>
                  <a:prstClr val="black"/>
                </a:solidFill>
                <a:latin typeface="Arial" panose="020B0604020202020204" pitchFamily="34" charset="0"/>
              </a:rPr>
              <a:t>Limiter le nombre d’utilisateurs pouvant se connecter </a:t>
            </a:r>
            <a:r>
              <a:rPr lang="fr-FR" sz="1000" dirty="0">
                <a:solidFill>
                  <a:srgbClr val="000000"/>
                </a:solidFill>
                <a:latin typeface="Arial" panose="020B0604020202020204" pitchFamily="34" charset="0"/>
              </a:rPr>
              <a:t>simultanément</a:t>
            </a:r>
            <a:r>
              <a:rPr lang="fr-FR" dirty="0"/>
              <a:t> </a:t>
            </a:r>
            <a:r>
              <a:rPr lang="fr-FR" sz="1000" dirty="0">
                <a:solidFill>
                  <a:srgbClr val="000000"/>
                </a:solidFill>
                <a:latin typeface="Arial" panose="020B0604020202020204" pitchFamily="34" charset="0"/>
              </a:rPr>
              <a:t>à, entrez le chiffre </a:t>
            </a:r>
            <a:r>
              <a:rPr lang="fr-FR" sz="1000" b="1" dirty="0">
                <a:solidFill>
                  <a:prstClr val="black"/>
                </a:solidFill>
                <a:latin typeface="Arial" panose="020B0604020202020204" pitchFamily="34" charset="0"/>
              </a:rPr>
              <a:t>5</a:t>
            </a:r>
            <a:r>
              <a:rPr lang="fr-FR" sz="1000" dirty="0">
                <a:solidFill>
                  <a:srgbClr val="000000"/>
                </a:solidFill>
                <a:latin typeface="Arial" panose="020B0604020202020204" pitchFamily="34" charset="0"/>
              </a:rPr>
              <a:t>, puis cliquez sur </a:t>
            </a:r>
            <a:r>
              <a:rPr lang="fr-FR" sz="1000" b="1" dirty="0">
                <a:solidFill>
                  <a:prstClr val="black"/>
                </a:solidFill>
                <a:latin typeface="Arial" panose="020B0604020202020204" pitchFamily="34" charset="0"/>
              </a:rPr>
              <a:t>Autorisations</a:t>
            </a:r>
            <a:r>
              <a:rPr lang="fr-FR" sz="1000" dirty="0">
                <a:solidFill>
                  <a:srgbClr val="000000"/>
                </a:solidFill>
                <a:latin typeface="Arial" panose="020B0604020202020204" pitchFamily="34" charset="0"/>
              </a:rPr>
              <a:t>.</a:t>
            </a:r>
            <a:endParaRPr lang="fr-FR"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38</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1470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
        <p:nvSpPr>
          <p:cNvPr id="7" name="TextBox 6"/>
          <p:cNvSpPr txBox="1"/>
          <p:nvPr/>
        </p:nvSpPr>
        <p:spPr>
          <a:xfrm>
            <a:off x="0" y="8890000"/>
            <a:ext cx="1871025" cy="246221"/>
          </a:xfrm>
          <a:prstGeom prst="rect">
            <a:avLst/>
          </a:prstGeom>
          <a:noFill/>
        </p:spPr>
        <p:txBody>
          <a:bodyPr vert="horz" wrap="none" rtlCol="0">
            <a:spAutoFit/>
          </a:bodyPr>
          <a:lstStyle/>
          <a:p>
            <a:r>
              <a:rPr lang="fr-FR" sz="1000" dirty="0">
                <a:latin typeface="Arial" panose="020B0604020202020204" pitchFamily="34" charset="0"/>
              </a:rPr>
              <a:t>(D’autres remarques figurent sur la diapositive suivante)</a:t>
            </a:r>
          </a:p>
        </p:txBody>
      </p:sp>
    </p:spTree>
    <p:extLst>
      <p:ext uri="{BB962C8B-B14F-4D97-AF65-F5344CB8AC3E}">
        <p14:creationId xmlns:p14="http://schemas.microsoft.com/office/powerpoint/2010/main" val="9913839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marL="342900" indent="-342900">
              <a:lnSpc>
                <a:spcPct val="115000"/>
              </a:lnSpc>
              <a:spcAft>
                <a:spcPts val="995"/>
              </a:spcAft>
              <a:buFont typeface="+mj-lt"/>
              <a:buAutoNum type="arabicPeriod" startAt="10"/>
            </a:pPr>
            <a:r>
              <a:rPr lang="fr-FR" sz="1000" dirty="0">
                <a:solidFill>
                  <a:srgbClr val="000000"/>
                </a:solidFill>
                <a:latin typeface="Arial" panose="020B0604020202020204" pitchFamily="34" charset="0"/>
              </a:rPr>
              <a:t>Dans la boîte de dialogue </a:t>
            </a:r>
            <a:r>
              <a:rPr lang="fr-FR" sz="1000" b="1" dirty="0">
                <a:solidFill>
                  <a:prstClr val="black"/>
                </a:solidFill>
                <a:latin typeface="Arial" panose="020B0604020202020204" pitchFamily="34" charset="0"/>
              </a:rPr>
              <a:t>Autorisations pour les données</a:t>
            </a:r>
            <a:r>
              <a:rPr lang="fr-FR" sz="1000" dirty="0">
                <a:solidFill>
                  <a:srgbClr val="000000"/>
                </a:solidFill>
                <a:latin typeface="Arial" panose="020B0604020202020204" pitchFamily="34" charset="0"/>
              </a:rPr>
              <a:t>, remarquez que </a:t>
            </a:r>
            <a:r>
              <a:rPr lang="fr-FR" sz="1000" b="1" dirty="0">
                <a:solidFill>
                  <a:prstClr val="black"/>
                </a:solidFill>
                <a:latin typeface="Arial" panose="020B0604020202020204" pitchFamily="34" charset="0"/>
              </a:rPr>
              <a:t>Tout le monde</a:t>
            </a:r>
            <a:r>
              <a:rPr lang="fr-FR" sz="1000" dirty="0">
                <a:solidFill>
                  <a:srgbClr val="000000"/>
                </a:solidFill>
                <a:latin typeface="Arial" panose="020B0604020202020204" pitchFamily="34" charset="0"/>
              </a:rPr>
              <a:t> et </a:t>
            </a:r>
            <a:r>
              <a:rPr lang="fr-FR" sz="1000" b="1" dirty="0">
                <a:solidFill>
                  <a:prstClr val="black"/>
                </a:solidFill>
                <a:latin typeface="Arial" panose="020B0604020202020204" pitchFamily="34" charset="0"/>
              </a:rPr>
              <a:t>Administrateurs</a:t>
            </a:r>
            <a:r>
              <a:rPr lang="fr-FR" sz="1000" dirty="0">
                <a:solidFill>
                  <a:srgbClr val="000000"/>
                </a:solidFill>
                <a:latin typeface="Arial" panose="020B0604020202020204" pitchFamily="34" charset="0"/>
              </a:rPr>
              <a:t> possèdent des autorisations de Contrôle total pour le partage, cliquez sur </a:t>
            </a:r>
            <a:r>
              <a:rPr lang="fr-FR" sz="1000" b="1" dirty="0">
                <a:solidFill>
                  <a:prstClr val="black"/>
                </a:solidFill>
                <a:latin typeface="Arial" panose="020B0604020202020204" pitchFamily="34" charset="0"/>
              </a:rPr>
              <a:t>OK</a:t>
            </a:r>
            <a:r>
              <a:rPr lang="fr-FR" sz="1000" dirty="0">
                <a:solidFill>
                  <a:srgbClr val="000000"/>
                </a:solidFill>
                <a:latin typeface="Arial" panose="020B0604020202020204" pitchFamily="34" charset="0"/>
              </a:rPr>
              <a:t>, puis sur </a:t>
            </a:r>
            <a:r>
              <a:rPr lang="fr-FR" sz="1000" b="1" dirty="0">
                <a:solidFill>
                  <a:prstClr val="black"/>
                </a:solidFill>
                <a:latin typeface="Arial" panose="020B0604020202020204" pitchFamily="34" charset="0"/>
              </a:rPr>
              <a:t>Appliquer</a:t>
            </a:r>
            <a:r>
              <a:rPr lang="fr-FR" sz="1000" dirty="0">
                <a:solidFill>
                  <a:srgbClr val="000000"/>
                </a:solidFill>
                <a:latin typeface="Arial" panose="020B0604020202020204" pitchFamily="34" charset="0"/>
              </a:rPr>
              <a:t>.</a:t>
            </a:r>
            <a:endParaRPr lang="fr-FR"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995"/>
              </a:spcAft>
              <a:buFont typeface="+mj-lt"/>
              <a:buAutoNum type="arabicPeriod" startAt="10"/>
            </a:pPr>
            <a:r>
              <a:rPr lang="fr-FR" sz="1000" dirty="0">
                <a:solidFill>
                  <a:srgbClr val="000000"/>
                </a:solidFill>
                <a:latin typeface="Arial" panose="020B0604020202020204" pitchFamily="34" charset="0"/>
              </a:rPr>
              <a:t>Dans la boîte de dialogue </a:t>
            </a:r>
            <a:r>
              <a:rPr lang="fr-FR" sz="1000" b="1" dirty="0">
                <a:solidFill>
                  <a:prstClr val="black"/>
                </a:solidFill>
                <a:latin typeface="Arial" panose="020B0604020202020204" pitchFamily="34" charset="0"/>
              </a:rPr>
              <a:t>Partage avancé</a:t>
            </a:r>
            <a:r>
              <a:rPr lang="fr-FR" sz="1000" dirty="0">
                <a:solidFill>
                  <a:srgbClr val="000000"/>
                </a:solidFill>
                <a:latin typeface="Arial" panose="020B0604020202020204" pitchFamily="34" charset="0"/>
              </a:rPr>
              <a:t>, cliquez sur </a:t>
            </a:r>
            <a:r>
              <a:rPr lang="fr-FR" sz="1000" b="1" dirty="0">
                <a:solidFill>
                  <a:prstClr val="black"/>
                </a:solidFill>
                <a:latin typeface="Arial" panose="020B0604020202020204" pitchFamily="34" charset="0"/>
              </a:rPr>
              <a:t>Ajouter</a:t>
            </a:r>
            <a:r>
              <a:rPr lang="fr-FR" sz="1000" dirty="0">
                <a:solidFill>
                  <a:srgbClr val="000000"/>
                </a:solidFill>
                <a:latin typeface="Arial" panose="020B0604020202020204" pitchFamily="34" charset="0"/>
              </a:rPr>
              <a:t>, tapez </a:t>
            </a:r>
            <a:r>
              <a:rPr lang="fr-FR" sz="1000" b="1" dirty="0">
                <a:solidFill>
                  <a:prstClr val="black"/>
                </a:solidFill>
                <a:latin typeface="Arial" panose="020B0604020202020204" pitchFamily="34" charset="0"/>
              </a:rPr>
              <a:t>Données informatiques</a:t>
            </a:r>
            <a:r>
              <a:rPr lang="fr-FR" sz="1000" dirty="0">
                <a:solidFill>
                  <a:srgbClr val="000000"/>
                </a:solidFill>
                <a:latin typeface="Arial" panose="020B0604020202020204" pitchFamily="34" charset="0"/>
              </a:rPr>
              <a:t> dans le champ </a:t>
            </a:r>
            <a:r>
              <a:rPr lang="fr-FR" sz="1000" b="1" dirty="0">
                <a:solidFill>
                  <a:prstClr val="black"/>
                </a:solidFill>
                <a:latin typeface="Arial" panose="020B0604020202020204" pitchFamily="34" charset="0"/>
              </a:rPr>
              <a:t>Nom du partage</a:t>
            </a:r>
            <a:r>
              <a:rPr lang="fr-FR" sz="1000" dirty="0">
                <a:solidFill>
                  <a:srgbClr val="000000"/>
                </a:solidFill>
                <a:latin typeface="Arial" panose="020B0604020202020204" pitchFamily="34" charset="0"/>
              </a:rPr>
              <a:t>, puis cliquez sur </a:t>
            </a:r>
            <a:r>
              <a:rPr lang="fr-FR" sz="1000" b="1" dirty="0">
                <a:solidFill>
                  <a:prstClr val="black"/>
                </a:solidFill>
                <a:latin typeface="Arial" panose="020B0604020202020204" pitchFamily="34" charset="0"/>
              </a:rPr>
              <a:t>Autorisations</a:t>
            </a:r>
            <a:r>
              <a:rPr lang="fr-FR" sz="1000" dirty="0">
                <a:solidFill>
                  <a:srgbClr val="000000"/>
                </a:solidFill>
                <a:latin typeface="Arial" panose="020B0604020202020204" pitchFamily="34" charset="0"/>
              </a:rPr>
              <a:t>. Cochez la case </a:t>
            </a:r>
            <a:r>
              <a:rPr lang="fr-FR" sz="1000" b="1" dirty="0">
                <a:solidFill>
                  <a:prstClr val="black"/>
                </a:solidFill>
                <a:latin typeface="Arial" panose="020B0604020202020204" pitchFamily="34" charset="0"/>
              </a:rPr>
              <a:t>Contrôle total</a:t>
            </a:r>
            <a:r>
              <a:rPr lang="fr-FR" sz="1000" dirty="0">
                <a:solidFill>
                  <a:srgbClr val="000000"/>
                </a:solidFill>
                <a:latin typeface="Arial" panose="020B0604020202020204" pitchFamily="34" charset="0"/>
              </a:rPr>
              <a:t> de la colonne </a:t>
            </a:r>
            <a:r>
              <a:rPr lang="fr-FR" sz="1000" b="1" dirty="0">
                <a:solidFill>
                  <a:prstClr val="black"/>
                </a:solidFill>
                <a:latin typeface="Arial" panose="020B0604020202020204" pitchFamily="34" charset="0"/>
              </a:rPr>
              <a:t>Autoriser</a:t>
            </a:r>
            <a:r>
              <a:rPr lang="fr-FR" sz="1000" dirty="0">
                <a:solidFill>
                  <a:srgbClr val="000000"/>
                </a:solidFill>
                <a:latin typeface="Arial" panose="020B0604020202020204" pitchFamily="34" charset="0"/>
              </a:rPr>
              <a:t>, cliquez trois fois sur </a:t>
            </a:r>
            <a:r>
              <a:rPr lang="fr-FR" sz="1000" b="1" dirty="0">
                <a:solidFill>
                  <a:prstClr val="black"/>
                </a:solidFill>
                <a:latin typeface="Arial" panose="020B0604020202020204" pitchFamily="34" charset="0"/>
              </a:rPr>
              <a:t>OK</a:t>
            </a:r>
            <a:r>
              <a:rPr lang="fr-FR" sz="1000" dirty="0">
                <a:solidFill>
                  <a:srgbClr val="000000"/>
                </a:solidFill>
                <a:latin typeface="Arial" panose="020B0604020202020204" pitchFamily="34" charset="0"/>
              </a:rPr>
              <a:t>, puis cliquez sur </a:t>
            </a:r>
            <a:r>
              <a:rPr lang="fr-FR" sz="1000" b="1" dirty="0">
                <a:solidFill>
                  <a:prstClr val="black"/>
                </a:solidFill>
                <a:latin typeface="Arial" panose="020B0604020202020204" pitchFamily="34" charset="0"/>
              </a:rPr>
              <a:t>Fermer</a:t>
            </a:r>
            <a:r>
              <a:rPr lang="fr-FR" sz="1000" dirty="0">
                <a:solidFill>
                  <a:srgbClr val="000000"/>
                </a:solidFill>
                <a:latin typeface="Arial" panose="020B0604020202020204" pitchFamily="34" charset="0"/>
              </a:rPr>
              <a:t>.</a:t>
            </a:r>
            <a:endParaRPr lang="fr-FR"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995"/>
              </a:spcAft>
              <a:buFont typeface="+mj-lt"/>
              <a:buAutoNum type="arabicPeriod" startAt="10"/>
            </a:pPr>
            <a:r>
              <a:rPr lang="fr-FR" sz="1000" dirty="0">
                <a:solidFill>
                  <a:srgbClr val="000000"/>
                </a:solidFill>
                <a:latin typeface="Arial" panose="020B0604020202020204" pitchFamily="34" charset="0"/>
              </a:rPr>
              <a:t>Dans l’Explorateur de fichiers, cliquez sur la flèche dans la barre </a:t>
            </a:r>
            <a:r>
              <a:rPr lang="fr-FR" sz="1000" b="1" dirty="0">
                <a:solidFill>
                  <a:prstClr val="black"/>
                </a:solidFill>
                <a:latin typeface="Arial" panose="020B0604020202020204" pitchFamily="34" charset="0"/>
              </a:rPr>
              <a:t>d’adresses</a:t>
            </a:r>
            <a:r>
              <a:rPr lang="fr-FR" sz="1000" dirty="0">
                <a:solidFill>
                  <a:srgbClr val="000000"/>
                </a:solidFill>
                <a:latin typeface="Arial" panose="020B0604020202020204" pitchFamily="34" charset="0"/>
              </a:rPr>
              <a:t>, saisissez </a:t>
            </a:r>
            <a:r>
              <a:rPr lang="fr-FR" sz="1000" b="1" dirty="0">
                <a:solidFill>
                  <a:prstClr val="black"/>
                </a:solidFill>
                <a:latin typeface="Arial" panose="020B0604020202020204" pitchFamily="34" charset="0"/>
              </a:rPr>
              <a:t>\\LON-CL1</a:t>
            </a:r>
            <a:r>
              <a:rPr lang="fr-FR" sz="1000" dirty="0">
                <a:solidFill>
                  <a:srgbClr val="000000"/>
                </a:solidFill>
                <a:latin typeface="Arial" panose="020B0604020202020204" pitchFamily="34" charset="0"/>
              </a:rPr>
              <a:t>, puis appuyez sur Entrée. Remarquez que les partages de </a:t>
            </a:r>
            <a:r>
              <a:rPr lang="fr-FR" sz="1000" b="1" dirty="0">
                <a:solidFill>
                  <a:prstClr val="black"/>
                </a:solidFill>
                <a:latin typeface="Arial" panose="020B0604020202020204" pitchFamily="34" charset="0"/>
              </a:rPr>
              <a:t>données</a:t>
            </a:r>
            <a:r>
              <a:rPr lang="fr-FR" sz="1000" dirty="0">
                <a:solidFill>
                  <a:srgbClr val="000000"/>
                </a:solidFill>
                <a:latin typeface="Arial" panose="020B0604020202020204" pitchFamily="34" charset="0"/>
              </a:rPr>
              <a:t> et de </a:t>
            </a:r>
            <a:r>
              <a:rPr lang="fr-FR" sz="1000" b="1" dirty="0">
                <a:solidFill>
                  <a:prstClr val="black"/>
                </a:solidFill>
                <a:latin typeface="Arial" panose="020B0604020202020204" pitchFamily="34" charset="0"/>
              </a:rPr>
              <a:t>données informatiques</a:t>
            </a:r>
            <a:r>
              <a:rPr lang="fr-FR" sz="1000" dirty="0">
                <a:solidFill>
                  <a:srgbClr val="000000"/>
                </a:solidFill>
                <a:latin typeface="Arial" panose="020B0604020202020204" pitchFamily="34" charset="0"/>
              </a:rPr>
              <a:t> sont visibles dans le volet d’informations.</a:t>
            </a:r>
            <a:endParaRPr lang="fr-FR"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995"/>
              </a:spcAft>
              <a:buFont typeface="+mj-lt"/>
              <a:buAutoNum type="arabicPeriod" startAt="10"/>
            </a:pPr>
            <a:r>
              <a:rPr lang="fr-FR" sz="1000" dirty="0">
                <a:solidFill>
                  <a:srgbClr val="000000"/>
                </a:solidFill>
                <a:latin typeface="Arial" panose="020B0604020202020204" pitchFamily="34" charset="0"/>
              </a:rPr>
              <a:t>Double-cliquez sur </a:t>
            </a:r>
            <a:r>
              <a:rPr lang="fr-FR" sz="1000" b="1" dirty="0">
                <a:solidFill>
                  <a:prstClr val="black"/>
                </a:solidFill>
                <a:latin typeface="Arial" panose="020B0604020202020204" pitchFamily="34" charset="0"/>
              </a:rPr>
              <a:t>Données informatiques </a:t>
            </a:r>
            <a:r>
              <a:rPr lang="fr-FR" sz="1000" dirty="0">
                <a:solidFill>
                  <a:srgbClr val="000000"/>
                </a:solidFill>
                <a:latin typeface="Arial" panose="020B0604020202020204" pitchFamily="34" charset="0"/>
              </a:rPr>
              <a:t>puis faites remarquer que vous pouvez voir Fichier1.txt, que vous avez créé dans la démonstration précédente.</a:t>
            </a:r>
            <a:endParaRPr lang="fr-FR"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995"/>
              </a:spcAft>
              <a:buFont typeface="+mj-lt"/>
              <a:buAutoNum type="arabicPeriod" startAt="10"/>
            </a:pPr>
            <a:r>
              <a:rPr lang="fr-FR" sz="1000" dirty="0">
                <a:solidFill>
                  <a:srgbClr val="000000"/>
                </a:solidFill>
                <a:latin typeface="Arial" panose="020B0604020202020204" pitchFamily="34" charset="0"/>
              </a:rPr>
              <a:t>Cliquez avec le bouton droit sur l’icône </a:t>
            </a:r>
            <a:r>
              <a:rPr lang="fr-FR" sz="1000" b="1" dirty="0">
                <a:solidFill>
                  <a:prstClr val="black"/>
                </a:solidFill>
                <a:latin typeface="Arial" panose="020B0604020202020204" pitchFamily="34" charset="0"/>
              </a:rPr>
              <a:t>Démarrer</a:t>
            </a:r>
            <a:r>
              <a:rPr lang="fr-FR" sz="1000" dirty="0">
                <a:solidFill>
                  <a:srgbClr val="000000"/>
                </a:solidFill>
                <a:latin typeface="Arial" panose="020B0604020202020204" pitchFamily="34" charset="0"/>
              </a:rPr>
              <a:t>, puis sélectionnez </a:t>
            </a:r>
            <a:r>
              <a:rPr lang="fr-FR" sz="1000" b="1" dirty="0">
                <a:solidFill>
                  <a:prstClr val="black"/>
                </a:solidFill>
                <a:latin typeface="Arial" panose="020B0604020202020204" pitchFamily="34" charset="0"/>
              </a:rPr>
              <a:t>Gestion de l’ordinateur</a:t>
            </a:r>
            <a:r>
              <a:rPr lang="fr-FR" sz="1000" dirty="0">
                <a:solidFill>
                  <a:srgbClr val="000000"/>
                </a:solidFill>
                <a:latin typeface="Arial" panose="020B0604020202020204" pitchFamily="34" charset="0"/>
              </a:rPr>
              <a:t>.</a:t>
            </a:r>
            <a:endParaRPr lang="fr-FR"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995"/>
              </a:spcAft>
              <a:buFont typeface="+mj-lt"/>
              <a:buAutoNum type="arabicPeriod" startAt="10"/>
            </a:pPr>
            <a:r>
              <a:rPr lang="fr-FR" sz="1000" dirty="0">
                <a:solidFill>
                  <a:srgbClr val="000000"/>
                </a:solidFill>
                <a:latin typeface="Arial" panose="020B0604020202020204" pitchFamily="34" charset="0"/>
              </a:rPr>
              <a:t>Dans Gestion de l’ordinateur, dans le volet de navigation, développez </a:t>
            </a:r>
            <a:r>
              <a:rPr lang="fr-FR" sz="1000" b="1" dirty="0">
                <a:solidFill>
                  <a:prstClr val="black"/>
                </a:solidFill>
                <a:latin typeface="Arial" panose="020B0604020202020204" pitchFamily="34" charset="0"/>
              </a:rPr>
              <a:t>Dossiers partagés</a:t>
            </a:r>
            <a:r>
              <a:rPr lang="fr-FR" sz="1000" dirty="0">
                <a:solidFill>
                  <a:srgbClr val="000000"/>
                </a:solidFill>
                <a:latin typeface="Arial" panose="020B0604020202020204" pitchFamily="34" charset="0"/>
              </a:rPr>
              <a:t>. Cliquez sur </a:t>
            </a:r>
            <a:r>
              <a:rPr lang="fr-FR" sz="1000" b="1" dirty="0">
                <a:solidFill>
                  <a:prstClr val="black"/>
                </a:solidFill>
                <a:latin typeface="Arial" panose="020B0604020202020204" pitchFamily="34" charset="0"/>
              </a:rPr>
              <a:t>Partages</a:t>
            </a:r>
            <a:r>
              <a:rPr lang="fr-FR" sz="1000" dirty="0">
                <a:solidFill>
                  <a:srgbClr val="000000"/>
                </a:solidFill>
                <a:latin typeface="Arial" panose="020B0604020202020204" pitchFamily="34" charset="0"/>
              </a:rPr>
              <a:t> puis faites remarquer que, dans le volet d’informations, vous pouvez voir les partages de </a:t>
            </a:r>
            <a:r>
              <a:rPr lang="fr-FR" sz="1000" b="1" dirty="0">
                <a:solidFill>
                  <a:prstClr val="black"/>
                </a:solidFill>
                <a:latin typeface="Arial" panose="020B0604020202020204" pitchFamily="34" charset="0"/>
              </a:rPr>
              <a:t>données</a:t>
            </a:r>
            <a:r>
              <a:rPr lang="fr-FR" sz="1000" dirty="0">
                <a:solidFill>
                  <a:srgbClr val="000000"/>
                </a:solidFill>
                <a:latin typeface="Arial" panose="020B0604020202020204" pitchFamily="34" charset="0"/>
              </a:rPr>
              <a:t> et de </a:t>
            </a:r>
            <a:r>
              <a:rPr lang="fr-FR" sz="1000" b="1" dirty="0">
                <a:solidFill>
                  <a:prstClr val="black"/>
                </a:solidFill>
                <a:latin typeface="Arial" panose="020B0604020202020204" pitchFamily="34" charset="0"/>
              </a:rPr>
              <a:t>données informatiques</a:t>
            </a:r>
            <a:r>
              <a:rPr lang="fr-FR" sz="1000" dirty="0">
                <a:solidFill>
                  <a:srgbClr val="000000"/>
                </a:solidFill>
                <a:latin typeface="Arial" panose="020B0604020202020204" pitchFamily="34" charset="0"/>
              </a:rPr>
              <a:t>. Fermez Gestion de l’ordinateur.</a:t>
            </a:r>
            <a:endParaRPr lang="fr-FR"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995"/>
              </a:spcAft>
              <a:buFont typeface="+mj-lt"/>
              <a:buAutoNum type="arabicPeriod" startAt="10"/>
            </a:pPr>
            <a:r>
              <a:rPr lang="fr-FR" sz="1000" dirty="0">
                <a:solidFill>
                  <a:srgbClr val="000000"/>
                </a:solidFill>
                <a:latin typeface="Arial" panose="020B0604020202020204" pitchFamily="34" charset="0"/>
              </a:rPr>
              <a:t>Dans la barre des tâches, dans le champ </a:t>
            </a:r>
            <a:r>
              <a:rPr lang="fr-FR" sz="1000" b="1" dirty="0">
                <a:solidFill>
                  <a:prstClr val="black"/>
                </a:solidFill>
                <a:latin typeface="Arial" panose="020B0604020202020204" pitchFamily="34" charset="0"/>
              </a:rPr>
              <a:t>Rechercher sur le web et dans Windows</a:t>
            </a:r>
            <a:r>
              <a:rPr lang="fr-FR" sz="1000" dirty="0">
                <a:solidFill>
                  <a:srgbClr val="000000"/>
                </a:solidFill>
                <a:latin typeface="Arial" panose="020B0604020202020204" pitchFamily="34" charset="0"/>
              </a:rPr>
              <a:t>, entrez </a:t>
            </a:r>
            <a:r>
              <a:rPr lang="fr-FR" sz="1000" b="1" dirty="0" err="1">
                <a:solidFill>
                  <a:prstClr val="black"/>
                </a:solidFill>
                <a:latin typeface="Arial" panose="020B0604020202020204" pitchFamily="34" charset="0"/>
              </a:rPr>
              <a:t>powershell</a:t>
            </a:r>
            <a:r>
              <a:rPr lang="fr-FR" sz="1000" dirty="0">
                <a:solidFill>
                  <a:srgbClr val="000000"/>
                </a:solidFill>
                <a:latin typeface="Arial" panose="020B0604020202020204" pitchFamily="34" charset="0"/>
              </a:rPr>
              <a:t>, puis appuyez sur Entrée.</a:t>
            </a:r>
            <a:endParaRPr lang="fr-FR"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995"/>
              </a:spcAft>
              <a:buFont typeface="+mj-lt"/>
              <a:buAutoNum type="arabicPeriod" startAt="10"/>
            </a:pPr>
            <a:r>
              <a:rPr lang="fr-FR" sz="1000" dirty="0">
                <a:solidFill>
                  <a:srgbClr val="000000"/>
                </a:solidFill>
                <a:latin typeface="Arial" panose="020B0604020202020204" pitchFamily="34" charset="0"/>
              </a:rPr>
              <a:t>Dans Windows PowerShell, entrez </a:t>
            </a:r>
            <a:r>
              <a:rPr lang="fr-FR" sz="1000" b="1" dirty="0" err="1">
                <a:solidFill>
                  <a:prstClr val="black"/>
                </a:solidFill>
                <a:latin typeface="Arial" panose="020B0604020202020204" pitchFamily="34" charset="0"/>
              </a:rPr>
              <a:t>Get-SmbShare</a:t>
            </a:r>
            <a:r>
              <a:rPr lang="fr-FR" sz="1000" dirty="0">
                <a:solidFill>
                  <a:srgbClr val="000000"/>
                </a:solidFill>
                <a:latin typeface="Arial" panose="020B0604020202020204" pitchFamily="34" charset="0"/>
              </a:rPr>
              <a:t> puis faites remarquer que les partages sur LON-CL1 sont répertoriés, y compris </a:t>
            </a:r>
            <a:r>
              <a:rPr lang="fr-FR" sz="1000" b="1" dirty="0">
                <a:solidFill>
                  <a:prstClr val="black"/>
                </a:solidFill>
                <a:latin typeface="Arial" panose="020B0604020202020204" pitchFamily="34" charset="0"/>
              </a:rPr>
              <a:t>Données</a:t>
            </a:r>
            <a:r>
              <a:rPr lang="fr-FR" sz="1000" dirty="0">
                <a:solidFill>
                  <a:srgbClr val="000000"/>
                </a:solidFill>
                <a:latin typeface="Arial" panose="020B0604020202020204" pitchFamily="34" charset="0"/>
              </a:rPr>
              <a:t> et de </a:t>
            </a:r>
            <a:r>
              <a:rPr lang="fr-FR" sz="1000" b="1" dirty="0">
                <a:solidFill>
                  <a:prstClr val="black"/>
                </a:solidFill>
                <a:latin typeface="Arial" panose="020B0604020202020204" pitchFamily="34" charset="0"/>
              </a:rPr>
              <a:t>Données informatiques</a:t>
            </a:r>
            <a:r>
              <a:rPr lang="fr-FR" sz="1000" dirty="0"/>
              <a:t>.</a:t>
            </a:r>
            <a:endParaRPr lang="fr-FR"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995"/>
              </a:spcAft>
              <a:buFont typeface="+mj-lt"/>
              <a:buAutoNum type="arabicPeriod" startAt="10"/>
            </a:pPr>
            <a:r>
              <a:rPr lang="fr-FR" sz="1000" dirty="0">
                <a:solidFill>
                  <a:srgbClr val="000000"/>
                </a:solidFill>
                <a:latin typeface="Arial" panose="020B0604020202020204" pitchFamily="34" charset="0"/>
              </a:rPr>
              <a:t>Fermez la fenêtre Windows PowerShell.</a:t>
            </a:r>
            <a:endParaRPr lang="fr-FR"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995"/>
              </a:spcAft>
              <a:buFont typeface="+mj-lt"/>
              <a:buAutoNum type="arabicPeriod" startAt="10"/>
            </a:pPr>
            <a:r>
              <a:rPr lang="fr-FR" sz="1000" dirty="0">
                <a:solidFill>
                  <a:srgbClr val="000000"/>
                </a:solidFill>
                <a:latin typeface="Arial" panose="020B0604020202020204" pitchFamily="34" charset="0"/>
              </a:rPr>
              <a:t>Déconnectez-vous de LON-CL1.</a:t>
            </a:r>
            <a:endParaRPr lang="fr-FR" sz="1000" dirty="0"/>
          </a:p>
        </p:txBody>
      </p:sp>
      <p:sp>
        <p:nvSpPr>
          <p:cNvPr id="4" name="Slide Number Placeholder 3"/>
          <p:cNvSpPr>
            <a:spLocks noGrp="1"/>
          </p:cNvSpPr>
          <p:nvPr>
            <p:ph type="sldNum" sz="quarter" idx="10"/>
          </p:nvPr>
        </p:nvSpPr>
        <p:spPr/>
        <p:txBody>
          <a:bodyPr/>
          <a:lstStyle/>
          <a:p>
            <a:fld id="{6A7F5BBE-844A-4184-9A3F-7AB48A189F2A}" type="slidenum">
              <a:rPr lang="en-CA" smtClean="0"/>
              <a:t>39</a:t>
            </a:fld>
            <a:endParaRPr lang="en-CA" dirty="0"/>
          </a:p>
        </p:txBody>
      </p:sp>
      <p:sp>
        <p:nvSpPr>
          <p:cNvPr id="6" name="Rectangle 5"/>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200" b="1" dirty="0">
                <a:solidFill>
                  <a:srgbClr val="000000"/>
                </a:solidFill>
                <a:latin typeface="Arial" panose="020B0604020202020204" pitchFamily="34" charset="0"/>
              </a:rPr>
              <a:t>20697-1B</a:t>
            </a:r>
          </a:p>
        </p:txBody>
      </p:sp>
      <p:sp>
        <p:nvSpPr>
          <p:cNvPr id="7" name="Rectangle 6"/>
          <p:cNvSpPr/>
          <p:nvPr/>
        </p:nvSpPr>
        <p:spPr>
          <a:xfrm>
            <a:off x="0" y="238125"/>
            <a:ext cx="332613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39538772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fr-FR" sz="1000" dirty="0">
                <a:effectLst/>
                <a:latin typeface="Arial" panose="020B0604020202020204" pitchFamily="34" charset="0"/>
              </a:rPr>
              <a:t>Demandez aux stagiaires de démarrer les ordinateurs virtuels. Vous pouvez leur faire savoir après qu’ils ont fini leur atelier pratique, ils peuvent laisser les ordinateurs virtuels en cours d’exécution pour le prochain atelier pratique. Toutefois, ils ne doivent pas rétablir les ordinateurs virtuels entre les ateliers pratiques dans ce module.</a:t>
            </a:r>
          </a:p>
          <a:p>
            <a:pPr>
              <a:lnSpc>
                <a:spcPct val="107000"/>
              </a:lnSpc>
              <a:spcAft>
                <a:spcPts val="800"/>
              </a:spcAft>
            </a:pPr>
            <a:r>
              <a:rPr lang="fr-FR" sz="1000" b="1" dirty="0">
                <a:effectLst/>
                <a:latin typeface="Arial" panose="020B0604020202020204" pitchFamily="34" charset="0"/>
              </a:rPr>
              <a:t>Exercice 1 : Créer, gérer et partager un dossier</a:t>
            </a:r>
            <a:endParaRPr lang="fr-FR" sz="1000" b="1"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Dans cet exercice, vous allez créer une structure de dossier pour le service informatique et le service commercial. Après avoir vérifié les autorisations par défaut, vous partagerez les dossiers avec les deux services, puis vous testerez les différences d’autorisations entre le Partage de fichiers et dossiers sur le réseau et le Partage avancé. </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b="1" dirty="0">
                <a:effectLst/>
                <a:latin typeface="Arial" panose="020B0604020202020204" pitchFamily="34" charset="0"/>
              </a:rPr>
              <a:t>Exercice 2 : Utilisation des Conditions pour Contrôler l’accès et les Autorisations effectives</a:t>
            </a:r>
            <a:endParaRPr lang="fr-FR" sz="1000" b="1"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Votre entreprise utilisait l’appartenance au groupe pour contrôler l’accès des utilisateurs, mais elle envisage maintenant la mise en place d’un contrôle d’accès dynamique. C’est pourquoi le département informatique de votre entreprise a créé des revendications d’utilisateur pour le département et le pays, et a ajouté des attributs d’utilisateur dans AD DS.</a:t>
            </a:r>
          </a:p>
          <a:p>
            <a:pPr>
              <a:lnSpc>
                <a:spcPct val="107000"/>
              </a:lnSpc>
              <a:spcAft>
                <a:spcPts val="800"/>
              </a:spcAft>
            </a:pPr>
            <a:r>
              <a:rPr lang="fr-FR" sz="1000" dirty="0">
                <a:effectLst/>
                <a:latin typeface="Arial" panose="020B0604020202020204" pitchFamily="34" charset="0"/>
              </a:rPr>
              <a:t>Dans cet exercice, vous allez mettre en place un projet pilote pour protéger les données pour le département de recherche en utilisant les revendications utilisateurs. Vous allez également montrer comment vous pouvez limiter l’accès aux données informatiques uniquement aux utilisateurs vivant aux États-Unis. Vous allez tester l’accès en utilisant l’outil Autorisations effectives.</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40</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3756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1044136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endParaRPr lang="en-CA" dirty="0"/>
          </a:p>
        </p:txBody>
      </p:sp>
      <p:sp>
        <p:nvSpPr>
          <p:cNvPr id="4" name="Slide Number Placeholder 3"/>
          <p:cNvSpPr>
            <a:spLocks noGrp="1"/>
          </p:cNvSpPr>
          <p:nvPr>
            <p:ph type="sldNum" sz="quarter" idx="10"/>
          </p:nvPr>
        </p:nvSpPr>
        <p:spPr/>
        <p:txBody>
          <a:bodyPr/>
          <a:lstStyle/>
          <a:p>
            <a:fld id="{6A7F5BBE-844A-4184-9A3F-7AB48A189F2A}" type="slidenum">
              <a:rPr lang="en-CA" smtClean="0"/>
              <a:t>41</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9471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610581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fr-FR" sz="1000" b="1" dirty="0">
                <a:latin typeface="Arial" panose="020B0604020202020204" pitchFamily="34" charset="0"/>
              </a:rPr>
              <a:t>Question</a:t>
            </a:r>
            <a:endParaRPr lang="fr-FR"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latin typeface="Arial" panose="020B0604020202020204" pitchFamily="34" charset="0"/>
              </a:rPr>
              <a:t>Vous pouvez formater un volume de 1 To sur un seul disque physique dans Windows 10 avec </a:t>
            </a:r>
            <a:r>
              <a:rPr lang="fr-FR" sz="1000" dirty="0" err="1">
                <a:latin typeface="Arial" panose="020B0604020202020204" pitchFamily="34" charset="0"/>
              </a:rPr>
              <a:t>ReFS</a:t>
            </a:r>
            <a:r>
              <a:rPr lang="fr-FR" sz="1000" dirty="0">
                <a:latin typeface="Arial" panose="020B0604020202020204" pitchFamily="34" charset="0"/>
              </a:rPr>
              <a:t>.</a:t>
            </a:r>
          </a:p>
          <a:p>
            <a:pPr>
              <a:lnSpc>
                <a:spcPct val="107000"/>
              </a:lnSpc>
              <a:spcAft>
                <a:spcPts val="800"/>
              </a:spcAft>
            </a:pPr>
            <a:r>
              <a:rPr lang="fr-FR" sz="1000" dirty="0">
                <a:latin typeface="Arial" panose="020B0604020202020204" pitchFamily="34" charset="0"/>
              </a:rPr>
              <a:t>(   ) Faux</a:t>
            </a:r>
          </a:p>
          <a:p>
            <a:pPr>
              <a:lnSpc>
                <a:spcPct val="107000"/>
              </a:lnSpc>
              <a:spcAft>
                <a:spcPts val="800"/>
              </a:spcAft>
            </a:pPr>
            <a:r>
              <a:rPr lang="fr-FR" sz="1000" dirty="0">
                <a:latin typeface="Arial" panose="020B0604020202020204" pitchFamily="34" charset="0"/>
              </a:rPr>
              <a:t>(   ) Vrai</a:t>
            </a:r>
          </a:p>
          <a:p>
            <a:pPr lvl="0">
              <a:lnSpc>
                <a:spcPct val="107000"/>
              </a:lnSpc>
              <a:spcAft>
                <a:spcPts val="800"/>
              </a:spcAft>
            </a:pPr>
            <a:r>
              <a:rPr lang="fr-FR" sz="1000" b="1" dirty="0">
                <a:solidFill>
                  <a:prstClr val="black"/>
                </a:solidFill>
                <a:latin typeface="Arial" panose="020B0604020202020204" pitchFamily="34" charset="0"/>
              </a:rPr>
              <a:t>Réponse</a:t>
            </a:r>
            <a:endParaRPr lang="fr-FR" sz="1000" dirty="0">
              <a:solidFill>
                <a:prstClr val="black"/>
              </a:solidFill>
              <a:latin typeface="Arial" panose="020B060402020202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fr-FR" sz="1000" dirty="0">
                <a:solidFill>
                  <a:prstClr val="black"/>
                </a:solidFill>
                <a:latin typeface="Arial" panose="020B0604020202020204" pitchFamily="34" charset="0"/>
              </a:rPr>
              <a:t>(√) Faux</a:t>
            </a:r>
          </a:p>
          <a:p>
            <a:pPr lvl="0">
              <a:lnSpc>
                <a:spcPct val="107000"/>
              </a:lnSpc>
              <a:spcAft>
                <a:spcPts val="800"/>
              </a:spcAft>
            </a:pPr>
            <a:r>
              <a:rPr lang="fr-FR" sz="1000" dirty="0">
                <a:solidFill>
                  <a:prstClr val="black"/>
                </a:solidFill>
                <a:latin typeface="Arial" panose="020B0604020202020204" pitchFamily="34" charset="0"/>
              </a:rPr>
              <a:t>(   ) Vrai</a:t>
            </a:r>
            <a:endParaRPr lang="fr-FR" sz="1000" dirty="0"/>
          </a:p>
        </p:txBody>
      </p:sp>
      <p:sp>
        <p:nvSpPr>
          <p:cNvPr id="4" name="Slide Number Placeholder 3"/>
          <p:cNvSpPr>
            <a:spLocks noGrp="1"/>
          </p:cNvSpPr>
          <p:nvPr>
            <p:ph type="sldNum" sz="quarter" idx="10"/>
          </p:nvPr>
        </p:nvSpPr>
        <p:spPr/>
        <p:txBody>
          <a:bodyPr/>
          <a:lstStyle/>
          <a:p>
            <a:fld id="{6A7F5BBE-844A-4184-9A3F-7AB48A189F2A}" type="slidenum">
              <a:rPr lang="en-CA" smtClean="0"/>
              <a:t>4</a:t>
            </a:fld>
            <a:endParaRPr lang="en-CA"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200" b="1" dirty="0">
                <a:solidFill>
                  <a:srgbClr val="000000"/>
                </a:solidFill>
                <a:latin typeface="Arial" panose="020B0604020202020204" pitchFamily="34" charset="0"/>
              </a:rPr>
              <a:t>20697-1B</a:t>
            </a:r>
          </a:p>
        </p:txBody>
      </p:sp>
      <p:sp>
        <p:nvSpPr>
          <p:cNvPr id="6" name="Rectangle 5"/>
          <p:cNvSpPr/>
          <p:nvPr/>
        </p:nvSpPr>
        <p:spPr>
          <a:xfrm>
            <a:off x="0" y="238125"/>
            <a:ext cx="345186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3115654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Quelle est la différence entre partager un dossier en utilisant le Partage de fichiers et dossiers sur le réseau et partager un dossier grâce à la fonctionnalité Partage avancé ?</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Si vous partagez un dossier en utilisant le Fichier réseau et le Partage de dossiers, vous modifiez les autorisations de fichiers locaux et les autorisations de partage. Vous configurez des autorisations de fichier local sur la page </a:t>
            </a:r>
            <a:r>
              <a:rPr lang="fr-FR" sz="1000" b="1" dirty="0">
                <a:effectLst/>
                <a:latin typeface="Arial" panose="020B0604020202020204" pitchFamily="34" charset="0"/>
              </a:rPr>
              <a:t>Partage de fichiers </a:t>
            </a:r>
            <a:r>
              <a:rPr lang="fr-FR" sz="1000" dirty="0">
                <a:effectLst/>
                <a:latin typeface="Arial" panose="020B0604020202020204" pitchFamily="34" charset="0"/>
              </a:rPr>
              <a:t>et vous définissez des autorisations de partage pour garantir un contrôle total aux administrateurs et au groupe Tout le monde. Si vous partagez un dossier en utilisant la fonctionnalité Partage avancé, les autorisations de fichier local ne changent pas. La fonctionnalité Partage avancé ne définit que les autorisations de partage.</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Peut-on voir les autorisations d’accès effectives sur un volume NTFS ? Peut-on voir les autorisations d’accès effectives sur un volume FAT32 ?</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Vous pouvez voir les autorisations d’accès effectives sur la page </a:t>
            </a:r>
            <a:r>
              <a:rPr lang="fr-FR" sz="1000" b="1" dirty="0">
                <a:effectLst/>
                <a:latin typeface="Arial" panose="020B0604020202020204" pitchFamily="34" charset="0"/>
              </a:rPr>
              <a:t>Paramètres de sécurité avancés</a:t>
            </a:r>
            <a:r>
              <a:rPr lang="fr-FR" sz="1000" dirty="0">
                <a:effectLst/>
                <a:latin typeface="Arial" panose="020B0604020202020204" pitchFamily="34" charset="0"/>
              </a:rPr>
              <a:t> pour le fichier ou le dossier sur le volume NTFS ou le volume dans son entier. Vous pouvez accéder à cette page dans l’onglet </a:t>
            </a:r>
            <a:r>
              <a:rPr lang="fr-FR" sz="1000" b="1" dirty="0">
                <a:effectLst/>
                <a:latin typeface="Arial" panose="020B0604020202020204" pitchFamily="34" charset="0"/>
              </a:rPr>
              <a:t>Sécurité </a:t>
            </a:r>
            <a:r>
              <a:rPr lang="fr-FR" sz="1000" dirty="0">
                <a:effectLst/>
                <a:latin typeface="Arial" panose="020B0604020202020204" pitchFamily="34" charset="0"/>
              </a:rPr>
              <a:t>des propriétés du volume, du dossier ou du fichier. Les volumes FAT32 ne prennent pas en charge la sécurité, de sorte que vous ne pouvez pas accéder aux informations sur les autorisations d’accès effectives sur le volume FAT32. De ce fait, étant donné que vous ne pouvez pas configurer la sécurité et la limite d’accès sur le volume FAT32, tout le monde dispose d’un accès illimité au contenu de ce volume.</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Comment voir les informations de revendications utilisateurs dans Windows 10 ?</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Vous pouvez voir les informations sur les revendications utilisateurs dans Windows 10 en exécutant la commande </a:t>
            </a:r>
            <a:r>
              <a:rPr lang="fr-FR" sz="1000" b="1" dirty="0">
                <a:effectLst/>
                <a:latin typeface="Arial" panose="020B0604020202020204" pitchFamily="34" charset="0"/>
              </a:rPr>
              <a:t>whoami /claims </a:t>
            </a:r>
            <a:r>
              <a:rPr lang="fr-FR" sz="1000" dirty="0">
                <a:effectLst/>
                <a:latin typeface="Arial" panose="020B0604020202020204" pitchFamily="34" charset="0"/>
              </a:rPr>
              <a:t>dans l’invite de commande.</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Comment attribuer des autorisations différentes aux membres d’un même groupe en fonction de leurs valeurs d’attributs dans AD DS ?</a:t>
            </a:r>
          </a:p>
          <a:p>
            <a:pPr>
              <a:lnSpc>
                <a:spcPct val="107000"/>
              </a:lnSpc>
              <a:spcAft>
                <a:spcPts val="800"/>
              </a:spcAft>
            </a:pPr>
            <a:r>
              <a:rPr lang="fr-FR" sz="1000" b="1" dirty="0">
                <a:effectLst/>
                <a:latin typeface="Arial" panose="020B0604020202020204" pitchFamily="34" charset="0"/>
              </a:rPr>
              <a:t>Réponse</a:t>
            </a:r>
          </a:p>
          <a:p>
            <a:pPr>
              <a:lnSpc>
                <a:spcPct val="107000"/>
              </a:lnSpc>
              <a:spcAft>
                <a:spcPts val="800"/>
              </a:spcAft>
            </a:pPr>
            <a:r>
              <a:rPr lang="fr-FR" sz="1000" dirty="0">
                <a:solidFill>
                  <a:prstClr val="black"/>
                </a:solidFill>
                <a:latin typeface="Arial" panose="020B0604020202020204" pitchFamily="34" charset="0"/>
              </a:rPr>
              <a:t>Vous pouvez attribuer des autorisations différentes aux membres d’un même groupe en fonction de leurs valeurs d’attributs dans AD DS en définissant des conditions pour limiter l’accès au fichier et au dossier.</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42</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4899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40745642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dirty="0">
                <a:effectLst/>
                <a:latin typeface="Arial" panose="020B0604020202020204" pitchFamily="34" charset="0"/>
              </a:rPr>
              <a:t>Liste les rubriques de cette leçon et fournit un aperçu de ce que chaque rubrique aborde. Indiquez que Windows 8,1 a introduit des Dossiers de travail et que vous pouvez les utiliser même si votre appareil Windows 10 n’a pas été joint au domaine.</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Vous pouvez utiliser Dossiers de travail seulement si le périphérique Windows 10 est joint à AD DS.</a:t>
            </a:r>
          </a:p>
          <a:p>
            <a:pPr>
              <a:lnSpc>
                <a:spcPct val="107000"/>
              </a:lnSpc>
              <a:spcAft>
                <a:spcPts val="800"/>
              </a:spcAft>
            </a:pPr>
            <a:r>
              <a:rPr lang="fr-FR" sz="1000" dirty="0">
                <a:effectLst/>
                <a:latin typeface="Arial" panose="020B0604020202020204" pitchFamily="34" charset="0"/>
              </a:rPr>
              <a:t>(   ) Faux</a:t>
            </a:r>
          </a:p>
          <a:p>
            <a:pPr>
              <a:lnSpc>
                <a:spcPct val="107000"/>
              </a:lnSpc>
              <a:spcAft>
                <a:spcPts val="800"/>
              </a:spcAft>
            </a:pPr>
            <a:r>
              <a:rPr lang="fr-FR" sz="1000" dirty="0">
                <a:effectLst/>
                <a:latin typeface="Arial" panose="020B0604020202020204" pitchFamily="34" charset="0"/>
              </a:rPr>
              <a:t>(   ) Vrai</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 Faux</a:t>
            </a:r>
          </a:p>
          <a:p>
            <a:pPr>
              <a:lnSpc>
                <a:spcPct val="107000"/>
              </a:lnSpc>
              <a:spcAft>
                <a:spcPts val="800"/>
              </a:spcAft>
            </a:pPr>
            <a:r>
              <a:rPr lang="fr-FR" sz="1000" dirty="0">
                <a:effectLst/>
                <a:latin typeface="Arial" panose="020B0604020202020204" pitchFamily="34" charset="0"/>
              </a:rPr>
              <a:t>(   ) Vrai</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Un utilisateur ne peut avoir qu’un seul Dossier de travail sous Windows 10.</a:t>
            </a:r>
          </a:p>
          <a:p>
            <a:pPr>
              <a:lnSpc>
                <a:spcPct val="107000"/>
              </a:lnSpc>
              <a:spcAft>
                <a:spcPts val="800"/>
              </a:spcAft>
            </a:pPr>
            <a:r>
              <a:rPr lang="fr-FR" sz="1000" dirty="0">
                <a:effectLst/>
                <a:latin typeface="Arial" panose="020B0604020202020204" pitchFamily="34" charset="0"/>
              </a:rPr>
              <a:t>(   ) Faux</a:t>
            </a:r>
          </a:p>
          <a:p>
            <a:pPr>
              <a:lnSpc>
                <a:spcPct val="107000"/>
              </a:lnSpc>
              <a:spcAft>
                <a:spcPts val="800"/>
              </a:spcAft>
            </a:pPr>
            <a:r>
              <a:rPr lang="fr-FR" sz="1000" dirty="0">
                <a:effectLst/>
                <a:latin typeface="Arial" panose="020B0604020202020204" pitchFamily="34" charset="0"/>
              </a:rPr>
              <a:t>(   ) Vrai</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   ) Faux</a:t>
            </a:r>
          </a:p>
          <a:p>
            <a:pPr>
              <a:lnSpc>
                <a:spcPct val="107000"/>
              </a:lnSpc>
              <a:spcAft>
                <a:spcPts val="800"/>
              </a:spcAft>
            </a:pPr>
            <a:r>
              <a:rPr lang="fr-FR" sz="1000" dirty="0">
                <a:effectLst/>
                <a:latin typeface="Arial" panose="020B0604020202020204" pitchFamily="34" charset="0"/>
              </a:rPr>
              <a:t>(√) Vrai</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43</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29184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1757896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dirty="0">
                <a:effectLst/>
                <a:latin typeface="Arial" panose="020B0604020202020204" pitchFamily="34" charset="0"/>
              </a:rPr>
              <a:t>Demandez aux stagiaires quelle solution ils utilisent quand ils doivent accéder à des données et les utiliser à partir de périphériques multiples. Demandez-leur également ce qu’ils font quand ils doivent synchroniser des copies de données. Introduisez la fonctionnalité Dossiers de travail comme une solution permettant d’effectuer de telles actions et plus encore. Utilisez la diapositive comme référence et expliquez en détail les avantages de l’utilisation de la fonctionnalité Dossiers de travail.</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Pouvez-vous partager le contenu de Dossiers de travail avec vos collègues ?</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Par défaut, les utilisateurs individuels peuvent accéder à leurs Dossiers de travail à partir de périphériques multiples. Vous ne pouvez pas partager vos Dossiers de travail mais vous pouvez faire une copie des données de celui-ci puis partager cette copie avec vos collègues. Toutefois, souvenez-vous que la copie est statique et qu’elle ne se synchronise pas avec le contenu de vos Dossiers de travail.</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44</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7185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8609398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fr-FR" sz="1000" b="1" dirty="0">
                <a:effectLst/>
                <a:latin typeface="Arial" panose="020B0604020202020204" pitchFamily="34" charset="0"/>
              </a:rPr>
              <a:t>Remarque</a:t>
            </a:r>
            <a:r>
              <a:rPr lang="fr-FR" sz="1000" dirty="0">
                <a:effectLst/>
                <a:latin typeface="Arial" panose="020B0604020202020204" pitchFamily="34" charset="0"/>
              </a:rPr>
              <a:t> : ce sujet comporte une autre diapositive.</a:t>
            </a:r>
          </a:p>
          <a:p>
            <a:pPr>
              <a:lnSpc>
                <a:spcPct val="107000"/>
              </a:lnSpc>
              <a:spcAft>
                <a:spcPts val="800"/>
              </a:spcAft>
            </a:pPr>
            <a:r>
              <a:rPr lang="fr-FR" sz="1000" dirty="0">
                <a:effectLst/>
                <a:latin typeface="Arial" panose="020B0604020202020204" pitchFamily="34" charset="0"/>
              </a:rPr>
              <a:t>Introduisez les composants des Dossiers de travail et utilisez la diapositive comme référence. Donnez un aperçu de chaque composant et expliquez son rôle. Précisez que la fonctionnalité Dossiers de travail demande un serveur de fichiers Windows Server 2012 R2 ou une version plus récente. Faites remarquer que vous pouvez accéder aux Dossiers de travail en utilisant le protocole HTTPS mais que vous ne pouvez pas utiliser le protocole SMB (Server Message Block) pour accéder aux Dossiers de travail. Expliquez comment vous pouvez utiliser le même dossier sur le serveur de fichiers pour les Dossiers de travail et pour un partage SMB ce qui permet aussi aux clients qui ne prennent pas en charge les Dossiers de travail d’accéder au même contenu. Insistez sur le fait que le partage de synchronisation est une unité de synchronisation. Indiquez qu’à l’intérieur du partage de synchronisation, vous créez un sous-dossier séparé pour chaque utilisateur et que vous pouvez sélectionner l’une des deux conventions d’affectation de noms pour nommer le sous-dossier. N’oubliez pas d’indiquer la politique du périphérique, que vous pouvez configurer par partage de synchronisation et la manière dont elle contrôle la protection de la copie locale des données synchronisées. Sachez que de nombreux stagiaires sont intéressés de savoir quels clients peuvent utiliser les Dossiers de travail, donc préparez-vous à expliquer que les clients Windows 10 et Windows 8,1 prennent en charge la fonctionnalité Dossiers de travail par défaut tandis que vous pouvez ajouter une compatibilité avec Windows 7, les iPad et les appareils iPhone.</a:t>
            </a:r>
          </a:p>
          <a:p>
            <a:pPr>
              <a:lnSpc>
                <a:spcPct val="107000"/>
              </a:lnSpc>
              <a:spcAft>
                <a:spcPts val="800"/>
              </a:spcAft>
            </a:pPr>
            <a:r>
              <a:rPr lang="fr-FR" sz="1000" dirty="0">
                <a:effectLst/>
                <a:latin typeface="Arial" panose="020B0604020202020204" pitchFamily="34" charset="0"/>
              </a:rPr>
              <a:t>Utilisez la deuxième diapositive dans ce sujet pour expliquer les Dossiers de travail et comment ces derniers conservent des copies locales des données synchronisées.</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Les utilisateurs peuvent-ils accéder à plusieurs Dossiers de travail ?</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Non. Les utilisateurs peuvent accéder uniquement à leurs sous-dossiers dans la hiérarchie des Dossiers de travail. Les utilisateurs disposent d’un accès de synchronisation à de multiples Dossiers de travail mais le serveur de ces derniers n’utilise qu’un seul Dossier de travail. Les utilisateurs ne peuvent pas synchroniser d’autres Dossiers de travail même s’ils disposent d’autorisations d’accès de synchronisation pour ceux-ci.</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45</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7185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13641495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dirty="0">
                <a:effectLst/>
                <a:latin typeface="Arial" panose="020B0604020202020204" pitchFamily="34" charset="0"/>
              </a:rPr>
              <a:t> </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46</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40614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17679598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dirty="0">
                <a:effectLst/>
                <a:latin typeface="Arial" panose="020B0604020202020204" pitchFamily="34" charset="0"/>
              </a:rPr>
              <a:t>Expliquer comment configurer Dossiers de travail ; Faites remarquer que, tout comme pour les dossiers partagés, vous devez configurer la fonctionnalité Dossiers de travail sur un serveur et sur un client. Sur le serveur, vous devez créer un partage de synchronisation puis configurer ses propriétés. Sur le client, vous devez configurer celui-ci pour qu’il utilise la fonctionnalité Dossiers de travail. Indiquez qu’il existe trois options pour déployer les Dossiers de travail sur les clients. Décrivez chaque option puis expliquez dans quel cas vous les utiliseriez chacune. Souvenez-vous d’expliquer comment configurer la fonctionnalité Dossiers de travail.</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Pouvez-vous utiliser Stratégie de groupe pour déployer Dossiers de travail de manière centrale sur les périphériques qui ne sont pas joints au domaine ?</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Vous pouvez utiliser la stratégie de groupe pour déployer les Dossiers de travail de manière centralisée uniquement sur les périphériques joints au domaine. Si les périphériques ne sont pas joints au domaine, vous pouvez toujours utiliser la stratégie de groupe locale sur chaque périphérique ne faisant pas partie du domaine pour déployer les Dossiers de travail. Toutefois, vous ne pouvez pas déployer les Dossiers de travail de manière centralisée.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47</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8328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7587594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fr-FR" sz="1000" b="1" dirty="0">
                <a:effectLst/>
                <a:latin typeface="Arial" panose="020B0604020202020204" pitchFamily="34" charset="0"/>
              </a:rPr>
              <a:t>Étapes de préparation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Pour cette démonstration, vous devez démarrer 20697-1B-LON-DC1, 20697-1B-LON-CL1 et 20697-1B-LON-CL4. </a:t>
            </a:r>
          </a:p>
          <a:p>
            <a:pPr>
              <a:lnSpc>
                <a:spcPct val="107000"/>
              </a:lnSpc>
              <a:spcAft>
                <a:spcPts val="800"/>
              </a:spcAft>
            </a:pPr>
            <a:r>
              <a:rPr lang="fr-FR" sz="1000" dirty="0">
                <a:effectLst/>
                <a:latin typeface="Arial" panose="020B0604020202020204" pitchFamily="34" charset="0"/>
              </a:rPr>
              <a:t>Pour préparer la démonstration, vous devez vous connecter à LON-DC1 en tant qu’ </a:t>
            </a:r>
            <a:r>
              <a:rPr lang="fr-FR" sz="1000" b="1" dirty="0">
                <a:effectLst/>
                <a:latin typeface="Arial" panose="020B0604020202020204" pitchFamily="34" charset="0"/>
              </a:rPr>
              <a:t>Adatum\Administrateur</a:t>
            </a:r>
            <a:r>
              <a:rPr lang="fr-FR" sz="1000" dirty="0">
                <a:effectLst/>
                <a:latin typeface="Arial" panose="020B0604020202020204" pitchFamily="34" charset="0"/>
              </a:rPr>
              <a:t> avec le mot de passe </a:t>
            </a:r>
            <a:r>
              <a:rPr lang="fr-FR" sz="1000" b="1" dirty="0">
                <a:effectLst/>
                <a:latin typeface="Arial" panose="020B0604020202020204" pitchFamily="34" charset="0"/>
              </a:rPr>
              <a:t>Pa$$w0rd</a:t>
            </a:r>
            <a:r>
              <a:rPr lang="fr-FR" sz="1000" dirty="0">
                <a:effectLst/>
                <a:latin typeface="Arial" panose="020B0604020202020204" pitchFamily="34" charset="0"/>
              </a:rPr>
              <a:t>, exécutez </a:t>
            </a:r>
            <a:r>
              <a:rPr lang="fr-FR" sz="1000" b="1" dirty="0">
                <a:effectLst/>
                <a:latin typeface="Arial" panose="020B0604020202020204" pitchFamily="34" charset="0"/>
              </a:rPr>
              <a:t>E:\Labfiles\Mod06\Mod6-1.ps1</a:t>
            </a:r>
            <a:r>
              <a:rPr lang="fr-FR" sz="1000" dirty="0">
                <a:effectLst/>
                <a:latin typeface="Arial" panose="020B0604020202020204" pitchFamily="34" charset="0"/>
              </a:rPr>
              <a:t> puis appuyez sur </a:t>
            </a:r>
            <a:r>
              <a:rPr lang="fr-FR" sz="1000" b="1" dirty="0">
                <a:effectLst/>
                <a:latin typeface="Arial" panose="020B0604020202020204" pitchFamily="34" charset="0"/>
              </a:rPr>
              <a:t>Y </a:t>
            </a:r>
            <a:r>
              <a:rPr lang="fr-FR" sz="1000" dirty="0">
                <a:effectLst/>
                <a:latin typeface="Arial" panose="020B0604020202020204" pitchFamily="34" charset="0"/>
              </a:rPr>
              <a:t>dans LON-DC1.</a:t>
            </a:r>
          </a:p>
          <a:p>
            <a:pPr>
              <a:lnSpc>
                <a:spcPct val="107000"/>
              </a:lnSpc>
              <a:spcAft>
                <a:spcPts val="800"/>
              </a:spcAft>
            </a:pPr>
            <a:r>
              <a:rPr lang="fr-FR" sz="1000" dirty="0">
                <a:effectLst/>
                <a:latin typeface="Arial" panose="020B0604020202020204" pitchFamily="34" charset="0"/>
              </a:rPr>
              <a:t>Après avoir terminé la démonstration, vous pouvez rétablir 20697-1B-LON-CL4. Laissez les autres ordinateurs virtuels en cours d’exécution pour la prochaine démonstration. </a:t>
            </a:r>
          </a:p>
          <a:p>
            <a:pPr>
              <a:lnSpc>
                <a:spcPct val="107000"/>
              </a:lnSpc>
              <a:spcAft>
                <a:spcPts val="800"/>
              </a:spcAft>
            </a:pPr>
            <a:r>
              <a:rPr lang="fr-FR" sz="1000" b="1" dirty="0">
                <a:effectLst/>
                <a:latin typeface="Arial" panose="020B0604020202020204" pitchFamily="34" charset="0"/>
              </a:rPr>
              <a:t>Étapes de démonstration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tabLst>
                <a:tab pos="228600" algn="l"/>
              </a:tabLst>
            </a:pPr>
            <a:r>
              <a:rPr lang="fr-FR" sz="1000" dirty="0">
                <a:effectLst/>
                <a:latin typeface="Arial" panose="020B0604020202020204" pitchFamily="34" charset="0"/>
              </a:rPr>
              <a:t>Sur LON-CL1, connectez-vous en tant qu’utilisateur </a:t>
            </a:r>
            <a:r>
              <a:rPr lang="fr-FR" sz="1000" b="1" dirty="0">
                <a:effectLst/>
                <a:latin typeface="Arial" panose="020B0604020202020204" pitchFamily="34" charset="0"/>
              </a:rPr>
              <a:t>adatum\david</a:t>
            </a:r>
            <a:r>
              <a:rPr lang="fr-FR" sz="1000" dirty="0">
                <a:effectLst/>
                <a:latin typeface="Arial" panose="020B0604020202020204" pitchFamily="34" charset="0"/>
              </a:rPr>
              <a:t> avec le mot de passe </a:t>
            </a:r>
            <a:r>
              <a:rPr lang="fr-FR" sz="1000" b="1" dirty="0">
                <a:effectLst/>
                <a:latin typeface="Arial" panose="020B0604020202020204" pitchFamily="34" charset="0"/>
              </a:rPr>
              <a:t>Pa$$w0rd</a:t>
            </a:r>
            <a:r>
              <a:rPr lang="fr-FR" sz="1000" dirty="0">
                <a:effectLst/>
                <a:latin typeface="Arial" panose="020B0604020202020204" pitchFamily="34" charset="0"/>
              </a:rPr>
              <a:t>.</a:t>
            </a:r>
          </a:p>
          <a:p>
            <a:pPr marL="342900" marR="0" lvl="0" indent="-342900">
              <a:lnSpc>
                <a:spcPct val="115000"/>
              </a:lnSpc>
              <a:spcBef>
                <a:spcPts val="0"/>
              </a:spcBef>
              <a:spcAft>
                <a:spcPts val="995"/>
              </a:spcAft>
              <a:buFont typeface="+mj-lt"/>
              <a:buAutoNum type="arabicPeriod"/>
              <a:tabLst>
                <a:tab pos="228600" algn="l"/>
              </a:tabLst>
            </a:pPr>
            <a:r>
              <a:rPr lang="fr-FR" sz="1000" dirty="0">
                <a:effectLst/>
                <a:latin typeface="Arial" panose="020B0604020202020204" pitchFamily="34" charset="0"/>
              </a:rPr>
              <a:t>Dans la barre des tâches, cliquez sur </a:t>
            </a:r>
            <a:r>
              <a:rPr lang="fr-FR" sz="1000" b="1" dirty="0">
                <a:effectLst/>
                <a:latin typeface="Arial" panose="020B0604020202020204" pitchFamily="34" charset="0"/>
              </a:rPr>
              <a:t>Explorateur de fichiers</a:t>
            </a:r>
            <a:r>
              <a:rPr lang="fr-FR" sz="1000" dirty="0">
                <a:effectLst/>
                <a:latin typeface="Arial" panose="020B0604020202020204" pitchFamily="34" charset="0"/>
              </a:rPr>
              <a:t>.</a:t>
            </a:r>
          </a:p>
          <a:p>
            <a:pPr marL="342900" marR="0" lvl="0" indent="-342900">
              <a:lnSpc>
                <a:spcPct val="115000"/>
              </a:lnSpc>
              <a:spcBef>
                <a:spcPts val="0"/>
              </a:spcBef>
              <a:spcAft>
                <a:spcPts val="995"/>
              </a:spcAft>
              <a:buFont typeface="+mj-lt"/>
              <a:buAutoNum type="arabicPeriod"/>
              <a:tabLst>
                <a:tab pos="228600" algn="l"/>
              </a:tabLst>
            </a:pPr>
            <a:r>
              <a:rPr lang="fr-FR" sz="1000" dirty="0">
                <a:effectLst/>
                <a:latin typeface="Arial" panose="020B0604020202020204" pitchFamily="34" charset="0"/>
              </a:rPr>
              <a:t>Dans l’Explorateur de fichiers, dans le volet de navigation, cliquez sur </a:t>
            </a:r>
            <a:r>
              <a:rPr lang="fr-FR" sz="1000" b="1" dirty="0">
                <a:effectLst/>
                <a:latin typeface="Arial" panose="020B0604020202020204" pitchFamily="34" charset="0"/>
              </a:rPr>
              <a:t>Dossiers de travail</a:t>
            </a:r>
            <a:r>
              <a:rPr lang="fr-FR" sz="1000" dirty="0">
                <a:effectLst/>
                <a:latin typeface="Arial" panose="020B0604020202020204" pitchFamily="34" charset="0"/>
              </a:rPr>
              <a:t>. Faites un clic droit dans le volet des détails, sélectionnez </a:t>
            </a:r>
            <a:r>
              <a:rPr lang="fr-FR" sz="1000" b="1" dirty="0">
                <a:effectLst/>
                <a:latin typeface="Arial" panose="020B0604020202020204" pitchFamily="34" charset="0"/>
              </a:rPr>
              <a:t>Nouveau</a:t>
            </a:r>
            <a:r>
              <a:rPr lang="fr-FR" sz="1000" dirty="0">
                <a:effectLst/>
                <a:latin typeface="Arial" panose="020B0604020202020204" pitchFamily="34" charset="0"/>
              </a:rPr>
              <a:t>, puis </a:t>
            </a:r>
            <a:r>
              <a:rPr lang="fr-FR" sz="1000" b="1" dirty="0">
                <a:effectLst/>
                <a:latin typeface="Arial" panose="020B0604020202020204" pitchFamily="34" charset="0"/>
              </a:rPr>
              <a:t>Document texte</a:t>
            </a:r>
            <a:r>
              <a:rPr lang="fr-FR" sz="1000" dirty="0">
                <a:effectLst/>
                <a:latin typeface="Arial" panose="020B0604020202020204" pitchFamily="34" charset="0"/>
              </a:rPr>
              <a:t> et saisissez ensuite </a:t>
            </a:r>
            <a:r>
              <a:rPr lang="fr-FR" sz="1000" b="1" dirty="0">
                <a:effectLst/>
                <a:latin typeface="Arial" panose="020B0604020202020204" pitchFamily="34" charset="0"/>
              </a:rPr>
              <a:t>Sur LON-CL1 </a:t>
            </a:r>
            <a:r>
              <a:rPr lang="fr-FR" sz="1000" dirty="0">
                <a:effectLst/>
                <a:latin typeface="Arial" panose="020B0604020202020204" pitchFamily="34" charset="0"/>
              </a:rPr>
              <a:t>comme nom de fichier.</a:t>
            </a:r>
          </a:p>
          <a:p>
            <a:pPr marL="342900" marR="0" lvl="0" indent="-342900">
              <a:lnSpc>
                <a:spcPct val="115000"/>
              </a:lnSpc>
              <a:spcBef>
                <a:spcPts val="0"/>
              </a:spcBef>
              <a:spcAft>
                <a:spcPts val="995"/>
              </a:spcAft>
              <a:buFont typeface="+mj-lt"/>
              <a:buAutoNum type="arabicPeriod"/>
              <a:tabLst>
                <a:tab pos="228600" algn="l"/>
              </a:tabLst>
            </a:pPr>
            <a:r>
              <a:rPr lang="fr-FR" sz="1000" dirty="0">
                <a:effectLst/>
                <a:latin typeface="Arial" panose="020B0604020202020204" pitchFamily="34" charset="0"/>
              </a:rPr>
              <a:t>Sur LON-CL4, connectez-vous en tant qu’utilisateur </a:t>
            </a:r>
            <a:r>
              <a:rPr lang="fr-FR" sz="1000" b="1" dirty="0">
                <a:effectLst/>
                <a:latin typeface="Arial" panose="020B0604020202020204" pitchFamily="34" charset="0"/>
              </a:rPr>
              <a:t>Admin</a:t>
            </a:r>
            <a:r>
              <a:rPr lang="fr-FR" sz="1000" dirty="0">
                <a:effectLst/>
                <a:latin typeface="Arial" panose="020B0604020202020204" pitchFamily="34" charset="0"/>
              </a:rPr>
              <a:t> avec le mot de passe </a:t>
            </a:r>
            <a:r>
              <a:rPr lang="fr-FR" sz="1000" b="1" dirty="0">
                <a:effectLst/>
                <a:latin typeface="Arial" panose="020B0604020202020204" pitchFamily="34" charset="0"/>
              </a:rPr>
              <a:t>Pa$$w0rd</a:t>
            </a:r>
            <a:r>
              <a:rPr lang="fr-FR" sz="1000" dirty="0">
                <a:effectLst/>
                <a:latin typeface="Arial" panose="020B0604020202020204" pitchFamily="34" charset="0"/>
              </a:rPr>
              <a:t>.</a:t>
            </a:r>
          </a:p>
          <a:p>
            <a:pPr marL="342900" marR="0" lvl="0" indent="-342900">
              <a:lnSpc>
                <a:spcPct val="115000"/>
              </a:lnSpc>
              <a:spcBef>
                <a:spcPts val="0"/>
              </a:spcBef>
              <a:spcAft>
                <a:spcPts val="995"/>
              </a:spcAft>
              <a:buFont typeface="+mj-lt"/>
              <a:buAutoNum type="arabicPeriod"/>
              <a:tabLst>
                <a:tab pos="228600" algn="l"/>
              </a:tabLst>
            </a:pPr>
            <a:r>
              <a:rPr lang="fr-FR" sz="1000" dirty="0">
                <a:effectLst/>
                <a:latin typeface="Arial" panose="020B0604020202020204" pitchFamily="34" charset="0"/>
              </a:rPr>
              <a:t>Sur LON-CL4, dans la barre de tâches, faites un clic droit sur le bouton </a:t>
            </a:r>
            <a:r>
              <a:rPr lang="fr-FR" sz="1000" b="1" dirty="0">
                <a:effectLst/>
                <a:latin typeface="Arial" panose="020B0604020202020204" pitchFamily="34" charset="0"/>
              </a:rPr>
              <a:t>Démarrer</a:t>
            </a:r>
            <a:r>
              <a:rPr lang="fr-FR" sz="1000" dirty="0">
                <a:effectLst/>
                <a:latin typeface="Arial" panose="020B0604020202020204" pitchFamily="34" charset="0"/>
              </a:rPr>
              <a:t>, puis sélectionnez </a:t>
            </a:r>
            <a:r>
              <a:rPr lang="fr-FR" sz="1000" b="1" dirty="0">
                <a:effectLst/>
                <a:latin typeface="Arial" panose="020B0604020202020204" pitchFamily="34" charset="0"/>
              </a:rPr>
              <a:t>Panneau de configuration</a:t>
            </a:r>
            <a:r>
              <a:rPr lang="fr-FR" sz="1000" dirty="0">
                <a:effectLst/>
                <a:latin typeface="Arial" panose="020B0604020202020204" pitchFamily="34" charset="0"/>
              </a:rPr>
              <a:t>.</a:t>
            </a:r>
          </a:p>
          <a:p>
            <a:pPr marL="342900" marR="0" lvl="0" indent="-342900">
              <a:lnSpc>
                <a:spcPct val="115000"/>
              </a:lnSpc>
              <a:spcBef>
                <a:spcPts val="0"/>
              </a:spcBef>
              <a:spcAft>
                <a:spcPts val="995"/>
              </a:spcAft>
              <a:buFont typeface="+mj-lt"/>
              <a:buAutoNum type="arabicPeriod"/>
              <a:tabLst>
                <a:tab pos="228600" algn="l"/>
              </a:tabLst>
            </a:pPr>
            <a:r>
              <a:rPr lang="fr-FR" sz="1000" dirty="0">
                <a:effectLst/>
                <a:latin typeface="Arial" panose="020B0604020202020204" pitchFamily="34" charset="0"/>
              </a:rPr>
              <a:t>Dans le Panneau de configuration, dans le champ </a:t>
            </a:r>
            <a:r>
              <a:rPr lang="fr-FR" sz="1000" b="1" dirty="0">
                <a:effectLst/>
                <a:latin typeface="Arial" panose="020B0604020202020204" pitchFamily="34" charset="0"/>
              </a:rPr>
              <a:t>Rechercher</a:t>
            </a:r>
            <a:r>
              <a:rPr lang="fr-FR" sz="1000" dirty="0">
                <a:effectLst/>
                <a:latin typeface="Arial" panose="020B0604020202020204" pitchFamily="34" charset="0"/>
              </a:rPr>
              <a:t>, saisissez </a:t>
            </a:r>
            <a:r>
              <a:rPr lang="fr-FR" sz="1000" b="1" dirty="0">
                <a:effectLst/>
                <a:latin typeface="Arial" panose="020B0604020202020204" pitchFamily="34" charset="0"/>
              </a:rPr>
              <a:t>travail</a:t>
            </a:r>
            <a:r>
              <a:rPr lang="fr-FR" sz="1000" dirty="0">
                <a:effectLst/>
                <a:latin typeface="Arial" panose="020B0604020202020204" pitchFamily="34" charset="0"/>
              </a:rPr>
              <a:t>, puis cliquez sur </a:t>
            </a:r>
            <a:r>
              <a:rPr lang="fr-FR" sz="1000" b="1" dirty="0">
                <a:effectLst/>
                <a:latin typeface="Arial" panose="020B0604020202020204" pitchFamily="34" charset="0"/>
              </a:rPr>
              <a:t>Dossiers de travail</a:t>
            </a:r>
            <a:r>
              <a:rPr lang="fr-FR" sz="1000" dirty="0">
                <a:effectLst/>
                <a:latin typeface="Arial" panose="020B0604020202020204" pitchFamily="34" charset="0"/>
              </a:rPr>
              <a:t>.</a:t>
            </a:r>
          </a:p>
          <a:p>
            <a:pPr marL="342900" marR="0" lvl="0" indent="-342900">
              <a:lnSpc>
                <a:spcPct val="115000"/>
              </a:lnSpc>
              <a:spcBef>
                <a:spcPts val="0"/>
              </a:spcBef>
              <a:spcAft>
                <a:spcPts val="995"/>
              </a:spcAft>
              <a:buFont typeface="+mj-lt"/>
              <a:buAutoNum type="arabicPeriod"/>
              <a:tabLst>
                <a:tab pos="228600" algn="l"/>
              </a:tabLst>
            </a:pPr>
            <a:r>
              <a:rPr lang="fr-FR" sz="1000" dirty="0">
                <a:effectLst/>
                <a:latin typeface="Arial" panose="020B0604020202020204" pitchFamily="34" charset="0"/>
              </a:rPr>
              <a:t>Sur la page </a:t>
            </a:r>
            <a:r>
              <a:rPr lang="fr-FR" sz="1000" b="1" dirty="0">
                <a:effectLst/>
                <a:latin typeface="Arial" panose="020B0604020202020204" pitchFamily="34" charset="0"/>
              </a:rPr>
              <a:t>Gérer les dossiers de travail</a:t>
            </a:r>
            <a:r>
              <a:rPr lang="fr-FR" sz="1000" dirty="0">
                <a:effectLst/>
                <a:latin typeface="Arial" panose="020B0604020202020204" pitchFamily="34" charset="0"/>
              </a:rPr>
              <a:t>,</a:t>
            </a:r>
            <a:r>
              <a:rPr lang="fr-FR" dirty="0"/>
              <a:t> </a:t>
            </a:r>
            <a:r>
              <a:rPr lang="fr-FR" sz="1000" dirty="0">
                <a:effectLst/>
                <a:latin typeface="Arial" panose="020B0604020202020204" pitchFamily="34" charset="0"/>
              </a:rPr>
              <a:t>cliquez sur </a:t>
            </a:r>
            <a:r>
              <a:rPr lang="fr-FR" sz="1000" b="1" dirty="0">
                <a:effectLst/>
                <a:latin typeface="Arial" panose="020B0604020202020204" pitchFamily="34" charset="0"/>
              </a:rPr>
              <a:t>configurer Dossiers de travail</a:t>
            </a:r>
            <a:r>
              <a:rPr lang="fr-FR" sz="1000" dirty="0">
                <a:effectLst/>
                <a:latin typeface="Arial" panose="020B0604020202020204" pitchFamily="34" charset="0"/>
              </a:rPr>
              <a:t> et sur la page </a:t>
            </a:r>
            <a:r>
              <a:rPr lang="fr-FR" sz="1000" b="1" dirty="0">
                <a:effectLst/>
                <a:latin typeface="Arial" panose="020B0604020202020204" pitchFamily="34" charset="0"/>
              </a:rPr>
              <a:t>Entrer votre adresse e-mail professionnelle</a:t>
            </a:r>
            <a:r>
              <a:rPr lang="fr-FR" sz="1000" dirty="0">
                <a:effectLst/>
                <a:latin typeface="Arial" panose="020B0604020202020204" pitchFamily="34" charset="0"/>
              </a:rPr>
              <a:t>, </a:t>
            </a:r>
            <a:r>
              <a:rPr lang="fr-FR" sz="1000" b="0" dirty="0">
                <a:effectLst/>
                <a:latin typeface="Arial" panose="020B0604020202020204" pitchFamily="34" charset="0"/>
              </a:rPr>
              <a:t>cliquez sur </a:t>
            </a:r>
            <a:r>
              <a:rPr lang="fr-FR" sz="1000" b="1" dirty="0">
                <a:effectLst/>
                <a:latin typeface="Arial" panose="020B0604020202020204" pitchFamily="34" charset="0"/>
              </a:rPr>
              <a:t>Entrer l’URL de Dossiers de travail à la place</a:t>
            </a:r>
            <a:r>
              <a:rPr lang="fr-FR" sz="1000" dirty="0">
                <a:effectLst/>
                <a:latin typeface="Arial" panose="020B0604020202020204" pitchFamily="34" charset="0"/>
              </a:rPr>
              <a:t>.</a:t>
            </a:r>
          </a:p>
          <a:p>
            <a:pPr marL="342900" marR="0" lvl="0" indent="-342900">
              <a:lnSpc>
                <a:spcPct val="115000"/>
              </a:lnSpc>
              <a:spcBef>
                <a:spcPts val="0"/>
              </a:spcBef>
              <a:spcAft>
                <a:spcPts val="995"/>
              </a:spcAft>
              <a:buFont typeface="+mj-lt"/>
              <a:buAutoNum type="arabicPeriod"/>
              <a:tabLst>
                <a:tab pos="228600" algn="l"/>
              </a:tabLst>
            </a:pPr>
            <a:r>
              <a:rPr lang="fr-FR" sz="1000" dirty="0">
                <a:effectLst/>
                <a:latin typeface="Arial" panose="020B0604020202020204" pitchFamily="34" charset="0"/>
              </a:rPr>
              <a:t>Sur la page </a:t>
            </a:r>
            <a:r>
              <a:rPr lang="fr-FR" sz="1000" b="1" dirty="0">
                <a:effectLst/>
                <a:latin typeface="Arial" panose="020B0604020202020204" pitchFamily="34" charset="0"/>
              </a:rPr>
              <a:t>Entrer l’URL de Dossiers de travail</a:t>
            </a:r>
            <a:r>
              <a:rPr lang="fr-FR" sz="1000" dirty="0">
                <a:effectLst/>
                <a:latin typeface="Arial" panose="020B0604020202020204" pitchFamily="34" charset="0"/>
              </a:rPr>
              <a:t>, dans la case </a:t>
            </a:r>
            <a:r>
              <a:rPr lang="fr-FR" sz="1000" b="1" dirty="0">
                <a:effectLst/>
                <a:latin typeface="Arial" panose="020B0604020202020204" pitchFamily="34" charset="0"/>
              </a:rPr>
              <a:t>URL de Dossiers de travail</a:t>
            </a:r>
            <a:r>
              <a:rPr lang="fr-FR" sz="1000" dirty="0">
                <a:effectLst/>
                <a:latin typeface="Arial" panose="020B0604020202020204" pitchFamily="34" charset="0"/>
              </a:rPr>
              <a:t>, entrez </a:t>
            </a:r>
            <a:r>
              <a:rPr lang="fr-FR" sz="1000" b="1" dirty="0">
                <a:effectLst/>
                <a:latin typeface="Arial" panose="020B0604020202020204" pitchFamily="34" charset="0"/>
              </a:rPr>
              <a:t>https://lon-dc1.adatum.com</a:t>
            </a:r>
            <a:r>
              <a:rPr lang="fr-FR" sz="1000" dirty="0">
                <a:effectLst/>
                <a:latin typeface="Arial" panose="020B0604020202020204" pitchFamily="34" charset="0"/>
              </a:rPr>
              <a:t>, puis cliquez sur </a:t>
            </a:r>
            <a:r>
              <a:rPr lang="fr-FR" sz="1000" b="1" dirty="0">
                <a:effectLst/>
                <a:latin typeface="Arial" panose="020B0604020202020204" pitchFamily="34" charset="0"/>
              </a:rPr>
              <a:t>Suivant</a:t>
            </a:r>
            <a:r>
              <a:rPr lang="fr-FR" sz="1000" dirty="0">
                <a:effectLst/>
                <a:latin typeface="Arial" panose="020B0604020202020204" pitchFamily="34" charset="0"/>
              </a:rPr>
              <a:t>.</a:t>
            </a:r>
          </a:p>
          <a:p>
            <a:pPr marL="342900" marR="0" lvl="0" indent="-342900">
              <a:lnSpc>
                <a:spcPct val="115000"/>
              </a:lnSpc>
              <a:spcBef>
                <a:spcPts val="0"/>
              </a:spcBef>
              <a:spcAft>
                <a:spcPts val="995"/>
              </a:spcAft>
              <a:buFont typeface="+mj-lt"/>
              <a:buAutoNum type="arabicPeriod"/>
              <a:tabLst>
                <a:tab pos="228600" algn="l"/>
              </a:tabLst>
            </a:pPr>
            <a:r>
              <a:rPr lang="fr-FR" sz="1000" dirty="0">
                <a:effectLst/>
                <a:latin typeface="Arial" panose="020B0604020202020204" pitchFamily="34" charset="0"/>
              </a:rPr>
              <a:t>Dans la boîte de dialogue </a:t>
            </a:r>
            <a:r>
              <a:rPr lang="fr-FR" sz="1000" b="1" dirty="0">
                <a:effectLst/>
                <a:latin typeface="Arial" panose="020B0604020202020204" pitchFamily="34" charset="0"/>
              </a:rPr>
              <a:t>Sécurité Windows</a:t>
            </a:r>
            <a:r>
              <a:rPr lang="fr-FR" sz="1000" dirty="0">
                <a:effectLst/>
                <a:latin typeface="Arial" panose="020B0604020202020204" pitchFamily="34" charset="0"/>
              </a:rPr>
              <a:t>, dans le champ </a:t>
            </a:r>
            <a:r>
              <a:rPr lang="fr-FR" sz="1000" b="1" dirty="0">
                <a:effectLst/>
                <a:latin typeface="Arial" panose="020B0604020202020204" pitchFamily="34" charset="0"/>
              </a:rPr>
              <a:t>Nom d’utilisateur</a:t>
            </a:r>
            <a:r>
              <a:rPr lang="fr-FR" sz="1000" dirty="0">
                <a:effectLst/>
                <a:latin typeface="Arial" panose="020B0604020202020204" pitchFamily="34" charset="0"/>
              </a:rPr>
              <a:t>, saisissez </a:t>
            </a:r>
            <a:r>
              <a:rPr lang="fr-FR" sz="1000" b="1" dirty="0">
                <a:effectLst/>
                <a:latin typeface="Arial" panose="020B0604020202020204" pitchFamily="34" charset="0"/>
              </a:rPr>
              <a:t>adatum\david</a:t>
            </a:r>
            <a:r>
              <a:rPr lang="fr-FR" sz="1000" dirty="0">
                <a:effectLst/>
                <a:latin typeface="Arial" panose="020B0604020202020204" pitchFamily="34" charset="0"/>
              </a:rPr>
              <a:t>, dans le champ </a:t>
            </a:r>
            <a:r>
              <a:rPr lang="fr-FR" sz="1000" b="1" dirty="0">
                <a:effectLst/>
                <a:latin typeface="Arial" panose="020B0604020202020204" pitchFamily="34" charset="0"/>
              </a:rPr>
              <a:t>Mot de passe</a:t>
            </a:r>
            <a:r>
              <a:rPr lang="fr-FR" sz="1000" dirty="0">
                <a:effectLst/>
                <a:latin typeface="Arial" panose="020B0604020202020204" pitchFamily="34" charset="0"/>
              </a:rPr>
              <a:t>, saisissez </a:t>
            </a:r>
            <a:r>
              <a:rPr lang="fr-FR" sz="1000" b="1" dirty="0">
                <a:effectLst/>
                <a:latin typeface="Arial" panose="020B0604020202020204" pitchFamily="34" charset="0"/>
              </a:rPr>
              <a:t>Pa$$w0rd</a:t>
            </a:r>
            <a:r>
              <a:rPr lang="fr-FR" sz="1000" dirty="0">
                <a:effectLst/>
                <a:latin typeface="Arial" panose="020B0604020202020204" pitchFamily="34" charset="0"/>
              </a:rPr>
              <a:t>,</a:t>
            </a:r>
            <a:r>
              <a:rPr lang="fr-FR" dirty="0"/>
              <a:t> </a:t>
            </a:r>
            <a:r>
              <a:rPr lang="fr-FR" sz="1000" dirty="0">
                <a:effectLst/>
                <a:latin typeface="Arial" panose="020B0604020202020204" pitchFamily="34" charset="0"/>
              </a:rPr>
              <a:t>puis cliquez sur </a:t>
            </a:r>
            <a:r>
              <a:rPr lang="fr-FR" sz="1000" b="1" dirty="0">
                <a:effectLst/>
                <a:latin typeface="Arial" panose="020B0604020202020204" pitchFamily="34" charset="0"/>
              </a:rPr>
              <a:t>OK</a:t>
            </a:r>
            <a:r>
              <a:rPr lang="fr-FR" sz="1000" dirty="0">
                <a:effectLst/>
                <a:latin typeface="Arial" panose="020B0604020202020204" pitchFamily="34" charset="0"/>
              </a:rPr>
              <a:t>.</a:t>
            </a:r>
          </a:p>
          <a:p>
            <a:pPr marL="342900" marR="0" lvl="0" indent="-342900">
              <a:lnSpc>
                <a:spcPct val="115000"/>
              </a:lnSpc>
              <a:spcBef>
                <a:spcPts val="0"/>
              </a:spcBef>
              <a:spcAft>
                <a:spcPts val="995"/>
              </a:spcAft>
              <a:buFont typeface="+mj-lt"/>
              <a:buAutoNum type="arabicPeriod"/>
              <a:tabLst>
                <a:tab pos="228600" algn="l"/>
              </a:tabLst>
            </a:pPr>
            <a:r>
              <a:rPr lang="fr-FR" sz="1000" dirty="0">
                <a:effectLst/>
                <a:latin typeface="Arial" panose="020B0604020202020204" pitchFamily="34" charset="0"/>
              </a:rPr>
              <a:t>Sur la page de </a:t>
            </a:r>
            <a:r>
              <a:rPr lang="fr-FR" sz="1000" b="1" dirty="0">
                <a:effectLst/>
                <a:latin typeface="Arial" panose="020B0604020202020204" pitchFamily="34" charset="0"/>
              </a:rPr>
              <a:t>présentation des dossiers de travail</a:t>
            </a:r>
            <a:r>
              <a:rPr lang="fr-FR" sz="1000" dirty="0">
                <a:effectLst/>
                <a:latin typeface="Arial" panose="020B0604020202020204" pitchFamily="34" charset="0"/>
              </a:rPr>
              <a:t>, vérifiez l’emplacement local des dossiers de travail puis cliquez sur </a:t>
            </a:r>
            <a:r>
              <a:rPr lang="fr-FR" sz="1000" b="1" dirty="0">
                <a:effectLst/>
                <a:latin typeface="Arial" panose="020B0604020202020204" pitchFamily="34" charset="0"/>
              </a:rPr>
              <a:t>Suivant</a:t>
            </a:r>
            <a:r>
              <a:rPr lang="fr-FR" sz="1000" dirty="0">
                <a:effectLst/>
                <a:latin typeface="Arial" panose="020B0604020202020204" pitchFamily="34" charset="0"/>
              </a:rPr>
              <a:t>.</a:t>
            </a:r>
          </a:p>
          <a:p>
            <a:pPr marL="342900" marR="0" lvl="0" indent="-342900">
              <a:lnSpc>
                <a:spcPct val="115000"/>
              </a:lnSpc>
              <a:spcBef>
                <a:spcPts val="0"/>
              </a:spcBef>
              <a:spcAft>
                <a:spcPts val="995"/>
              </a:spcAft>
              <a:buFont typeface="+mj-lt"/>
              <a:buAutoNum type="arabicPeriod"/>
              <a:tabLst>
                <a:tab pos="228600" algn="l"/>
              </a:tabLst>
            </a:pPr>
            <a:r>
              <a:rPr lang="fr-FR" sz="1000" dirty="0">
                <a:effectLst/>
                <a:latin typeface="Arial" panose="020B0604020202020204" pitchFamily="34" charset="0"/>
              </a:rPr>
              <a:t>Sur la page </a:t>
            </a:r>
            <a:r>
              <a:rPr lang="fr-FR" sz="1000" b="1" dirty="0">
                <a:effectLst/>
                <a:latin typeface="Arial" panose="020B0604020202020204" pitchFamily="34" charset="0"/>
              </a:rPr>
              <a:t>Stratégies de sécurité</a:t>
            </a:r>
            <a:r>
              <a:rPr lang="fr-FR" sz="1000" dirty="0">
                <a:effectLst/>
                <a:latin typeface="Arial" panose="020B0604020202020204" pitchFamily="34" charset="0"/>
              </a:rPr>
              <a:t>, cochez la case </a:t>
            </a:r>
            <a:r>
              <a:rPr lang="fr-FR" sz="1000" b="1" dirty="0">
                <a:effectLst/>
                <a:latin typeface="Arial" panose="020B0604020202020204" pitchFamily="34" charset="0"/>
              </a:rPr>
              <a:t>J’accepte ces stratégies sur mon PC</a:t>
            </a:r>
            <a:r>
              <a:rPr lang="fr-FR" sz="1000" dirty="0">
                <a:effectLst/>
                <a:latin typeface="Arial" panose="020B0604020202020204" pitchFamily="34" charset="0"/>
              </a:rPr>
              <a:t>, puis cliquez sur </a:t>
            </a:r>
            <a:r>
              <a:rPr lang="fr-FR" sz="1000" b="1" dirty="0">
                <a:solidFill>
                  <a:prstClr val="black"/>
                </a:solidFill>
                <a:latin typeface="Arial" panose="020B0604020202020204" pitchFamily="34" charset="0"/>
              </a:rPr>
              <a:t>Configurer les dossiers de travail.</a:t>
            </a:r>
            <a:endParaRPr lang="fr-FR" sz="1000"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48</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4899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
        <p:nvSpPr>
          <p:cNvPr id="7" name="TextBox 6"/>
          <p:cNvSpPr txBox="1"/>
          <p:nvPr/>
        </p:nvSpPr>
        <p:spPr>
          <a:xfrm>
            <a:off x="0" y="8890000"/>
            <a:ext cx="1871025" cy="246221"/>
          </a:xfrm>
          <a:prstGeom prst="rect">
            <a:avLst/>
          </a:prstGeom>
          <a:noFill/>
        </p:spPr>
        <p:txBody>
          <a:bodyPr vert="horz" wrap="none" rtlCol="0">
            <a:spAutoFit/>
          </a:bodyPr>
          <a:lstStyle/>
          <a:p>
            <a:r>
              <a:rPr lang="fr-FR" sz="1000" dirty="0">
                <a:latin typeface="Arial" panose="020B0604020202020204" pitchFamily="34" charset="0"/>
              </a:rPr>
              <a:t>(D’autres remarques figurent sur la diapositive suivante)</a:t>
            </a:r>
          </a:p>
        </p:txBody>
      </p:sp>
    </p:spTree>
    <p:extLst>
      <p:ext uri="{BB962C8B-B14F-4D97-AF65-F5344CB8AC3E}">
        <p14:creationId xmlns:p14="http://schemas.microsoft.com/office/powerpoint/2010/main" val="37586070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marL="342900" indent="-342900">
              <a:lnSpc>
                <a:spcPct val="115000"/>
              </a:lnSpc>
              <a:spcAft>
                <a:spcPts val="995"/>
              </a:spcAft>
              <a:buFont typeface="+mj-lt"/>
              <a:buAutoNum type="arabicPeriod" startAt="12"/>
              <a:tabLst>
                <a:tab pos="228600" algn="l"/>
              </a:tabLst>
            </a:pPr>
            <a:r>
              <a:rPr lang="fr-FR" sz="1000" dirty="0">
                <a:solidFill>
                  <a:prstClr val="black"/>
                </a:solidFill>
                <a:latin typeface="Arial" panose="020B0604020202020204" pitchFamily="34" charset="0"/>
              </a:rPr>
              <a:t>Sur la page </a:t>
            </a:r>
            <a:r>
              <a:rPr lang="fr-FR" sz="1000" b="1" dirty="0">
                <a:solidFill>
                  <a:prstClr val="black"/>
                </a:solidFill>
                <a:latin typeface="Arial" panose="020B0604020202020204" pitchFamily="34" charset="0"/>
              </a:rPr>
              <a:t>La fonctionnalité Dossiers de travail a démarré la synchronisation avec ce PC</a:t>
            </a:r>
            <a:r>
              <a:rPr lang="fr-FR" sz="1000" dirty="0">
                <a:solidFill>
                  <a:prstClr val="black"/>
                </a:solidFill>
                <a:latin typeface="Arial" panose="020B0604020202020204" pitchFamily="34" charset="0"/>
              </a:rPr>
              <a:t>, cliquez sur </a:t>
            </a:r>
            <a:r>
              <a:rPr lang="fr-FR" sz="1000" b="1" dirty="0">
                <a:solidFill>
                  <a:prstClr val="black"/>
                </a:solidFill>
                <a:latin typeface="Arial" panose="020B0604020202020204" pitchFamily="34" charset="0"/>
              </a:rPr>
              <a:t>Fermer</a:t>
            </a:r>
            <a:r>
              <a:rPr lang="fr-FR" sz="1000" dirty="0">
                <a:solidFill>
                  <a:prstClr val="black"/>
                </a:solidFill>
                <a:latin typeface="Arial" panose="020B0604020202020204" pitchFamily="34" charset="0"/>
              </a:rPr>
              <a:t>.</a:t>
            </a:r>
          </a:p>
          <a:p>
            <a:pPr marL="342900" lvl="0" indent="-342900">
              <a:lnSpc>
                <a:spcPct val="115000"/>
              </a:lnSpc>
              <a:spcAft>
                <a:spcPts val="995"/>
              </a:spcAft>
              <a:buFont typeface="+mj-lt"/>
              <a:buAutoNum type="arabicPeriod" startAt="12"/>
              <a:tabLst>
                <a:tab pos="228600" algn="l"/>
              </a:tabLst>
            </a:pPr>
            <a:r>
              <a:rPr lang="fr-FR" sz="1000" dirty="0">
                <a:solidFill>
                  <a:prstClr val="black"/>
                </a:solidFill>
                <a:latin typeface="Arial" panose="020B0604020202020204" pitchFamily="34" charset="0"/>
              </a:rPr>
              <a:t>Dans la fenêtre Dossiers de travail, vérifiez que le fichier Sur LON-CL1.txt s’affiche.</a:t>
            </a:r>
          </a:p>
          <a:p>
            <a:pPr marL="342900" lvl="0" indent="-342900">
              <a:lnSpc>
                <a:spcPct val="115000"/>
              </a:lnSpc>
              <a:spcAft>
                <a:spcPts val="995"/>
              </a:spcAft>
              <a:buFont typeface="+mj-lt"/>
              <a:buAutoNum type="arabicPeriod" startAt="12"/>
              <a:tabLst>
                <a:tab pos="228600" algn="l"/>
              </a:tabLst>
            </a:pPr>
            <a:r>
              <a:rPr lang="fr-FR" sz="1000" dirty="0">
                <a:solidFill>
                  <a:prstClr val="black"/>
                </a:solidFill>
                <a:latin typeface="Arial" panose="020B0604020202020204" pitchFamily="34" charset="0"/>
              </a:rPr>
              <a:t>Déconnectez-vous de LON-CL1.</a:t>
            </a:r>
            <a:endParaRPr lang="fr-FR" sz="1000" dirty="0"/>
          </a:p>
        </p:txBody>
      </p:sp>
      <p:sp>
        <p:nvSpPr>
          <p:cNvPr id="4" name="Slide Number Placeholder 3"/>
          <p:cNvSpPr>
            <a:spLocks noGrp="1"/>
          </p:cNvSpPr>
          <p:nvPr>
            <p:ph type="sldNum" sz="quarter" idx="10"/>
          </p:nvPr>
        </p:nvSpPr>
        <p:spPr/>
        <p:txBody>
          <a:bodyPr/>
          <a:lstStyle/>
          <a:p>
            <a:fld id="{6A7F5BBE-844A-4184-9A3F-7AB48A189F2A}" type="slidenum">
              <a:rPr lang="en-CA" smtClean="0"/>
              <a:t>49</a:t>
            </a:fld>
            <a:endParaRPr lang="en-CA"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200" b="1" dirty="0">
                <a:solidFill>
                  <a:srgbClr val="000000"/>
                </a:solidFill>
                <a:latin typeface="Arial" panose="020B0604020202020204" pitchFamily="34" charset="0"/>
              </a:rPr>
              <a:t>20697-1B</a:t>
            </a:r>
          </a:p>
        </p:txBody>
      </p:sp>
      <p:sp>
        <p:nvSpPr>
          <p:cNvPr id="6" name="Rectangle 5"/>
          <p:cNvSpPr/>
          <p:nvPr/>
        </p:nvSpPr>
        <p:spPr>
          <a:xfrm>
            <a:off x="0" y="238125"/>
            <a:ext cx="331470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3521751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dirty="0">
                <a:effectLst/>
                <a:latin typeface="Arial" panose="020B0604020202020204" pitchFamily="34" charset="0"/>
              </a:rPr>
              <a:t>Vérifiez auprès des stagiaires si des ordinateurs virtuels sont en cours d’exécution depuis l’atelier pratique précédent. Si les ordinateurs virtuels sont en cours d’exécution, demandez aux stagiaires de démarrer uniquement LON-CL4. Si les ordinateurs virtuels ne sont pas en cours d’exécution, les stagiaires doivent démarrer tous les ordinateurs virtuels qu’ils utiliseront pour l’atelier pratique.</a:t>
            </a:r>
          </a:p>
          <a:p>
            <a:pPr>
              <a:lnSpc>
                <a:spcPct val="107000"/>
              </a:lnSpc>
              <a:spcAft>
                <a:spcPts val="800"/>
              </a:spcAft>
            </a:pPr>
            <a:r>
              <a:rPr lang="fr-FR" sz="1000" dirty="0">
                <a:effectLst/>
                <a:latin typeface="Arial" panose="020B0604020202020204" pitchFamily="34" charset="0"/>
              </a:rPr>
              <a:t>Indiquez aux stagiaires qu’une fois l’atelier pratique terminé, ils ne doivent arrêter que LON-CL4 et laisser les autres ordinateurs virtuels (LON-DC1, LON-CL1 et LON-CL2) s’exécuter, car ils les utiliseront lors de l’atelier pratique suivant (les stagiaires ne doivent pas nécessairement rétablir les ordinateurs virtuels d’un atelier pratique à l’autre dans ce module).</a:t>
            </a:r>
          </a:p>
          <a:p>
            <a:pPr>
              <a:lnSpc>
                <a:spcPct val="107000"/>
              </a:lnSpc>
              <a:spcAft>
                <a:spcPts val="800"/>
              </a:spcAft>
            </a:pPr>
            <a:r>
              <a:rPr lang="fr-FR" sz="1000" b="1" dirty="0">
                <a:effectLst/>
                <a:latin typeface="Arial" panose="020B0604020202020204" pitchFamily="34" charset="0"/>
              </a:rPr>
              <a:t>Exercice 1 : Configuration de Dossiers de travail</a:t>
            </a:r>
            <a:endParaRPr lang="fr-FR" sz="1000" b="1"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Les utilisateurs utilisent actuellement des fichiers hors connexion pour conserver les copies locales des données en synchronisation avec les données sur un serveur de fichiers. Cependant, de nombreux utilisateurs utilisent des périphériques qui ne sont pas membres d’un domaine et ils se plaignent de ne pas pouvoir utiliser les fichiers hors connexion. Le département informatique envisage de mettre en place Dossiers de travail, mais il doit vérifier que les utilisateurs avec périphériques qui ne sont pas membres d’un domaine seront en mesure de l’utiliser, mais aussi que Dossiers de travail sera configuré automatiquement sur les périphériques appartenant au domaine. Vous devez mettre en place un déploiement en preuve de concept pour Dossiers de travail. En fonction des résultats, le département informatique décidera si la fonctionnalité Dossiers de travail répond aux besoins de l’entreprise.</a:t>
            </a:r>
          </a:p>
          <a:p>
            <a:pPr>
              <a:lnSpc>
                <a:spcPct val="107000"/>
              </a:lnSpc>
              <a:spcAft>
                <a:spcPts val="800"/>
              </a:spcAft>
            </a:pPr>
            <a:r>
              <a:rPr lang="fr-FR" sz="1000" b="1" dirty="0">
                <a:effectLst/>
                <a:latin typeface="Arial" panose="020B0604020202020204" pitchFamily="34" charset="0"/>
              </a:rPr>
              <a:t>Remarque de l’instructeur </a:t>
            </a:r>
            <a:r>
              <a:rPr lang="fr-FR" sz="1000" dirty="0">
                <a:effectLst/>
                <a:latin typeface="Arial" panose="020B0604020202020204" pitchFamily="34" charset="0"/>
              </a:rPr>
              <a:t>: Expliquez aux stagiaires en quoi l’implémentation de la fonctionnalité Dossiers de travail est un atout pour la société.</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50</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47472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31711404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endParaRPr lang="en-CA" dirty="0"/>
          </a:p>
        </p:txBody>
      </p:sp>
      <p:sp>
        <p:nvSpPr>
          <p:cNvPr id="4" name="Slide Number Placeholder 3"/>
          <p:cNvSpPr>
            <a:spLocks noGrp="1"/>
          </p:cNvSpPr>
          <p:nvPr>
            <p:ph type="sldNum" sz="quarter" idx="10"/>
          </p:nvPr>
        </p:nvSpPr>
        <p:spPr/>
        <p:txBody>
          <a:bodyPr/>
          <a:lstStyle/>
          <a:p>
            <a:fld id="{6A7F5BBE-844A-4184-9A3F-7AB48A189F2A}" type="slidenum">
              <a:rPr lang="en-CA" smtClean="0"/>
              <a:t>51</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40614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3654043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dirty="0">
                <a:effectLst/>
                <a:latin typeface="Arial" panose="020B0604020202020204" pitchFamily="34" charset="0"/>
              </a:rPr>
              <a:t>FAT est le système de fichiers le plus vieux pris en charge par Windows 10, il y a donc de fortes chances pour que les stagiaires le connaissent. Demandez aux stagiaires s’ils connaissent un système d’exploitation qui ne prend pas FAT en charge. Mettez en avant le fait que tous les systèmes d’exploitation Microsoft pris en charge peuvent utiliser le système de fichiers FAT. Précisez que Windows 10 prend en charge trois versions de FAT : FAT, FAT32 et Extended File Allocation Table (exFAT). Expliquez que FAT et FAT32 peuvent prendre en charge uniquement des petits volumes avec des arborescences simples, tandis qu’exFAT n’a pas une telle limitation. Soyez prêt à aborder les différences entre les versions FAT. Vous pouvez vous référer au tableau dans le manuel du stagiaire. De plus, indiquez le fait que FAT ne prend pas en charge la sécurité ou d’autres fonctionnalités NTFS. N’entrez pas dans les détails à propos des autres fonctionnalités, car vous les aborderez dans le prochain sujet. Cependant, vous devriez appuyer sur le fait que le système de fichiers FAT n’est pas approprié pour les systèmes d’exploitation moderne à cause d’un manque de sécurité.</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Pourquoi utiliseriez-vous le système de fichiers FAT dans Windows 10 ?</a:t>
            </a:r>
          </a:p>
          <a:p>
            <a:pPr>
              <a:lnSpc>
                <a:spcPct val="107000"/>
              </a:lnSpc>
              <a:spcAft>
                <a:spcPts val="800"/>
              </a:spcAft>
            </a:pPr>
            <a:r>
              <a:rPr lang="fr-FR" sz="1000" b="1" dirty="0">
                <a:effectLst/>
                <a:latin typeface="Arial" panose="020B0604020202020204" pitchFamily="34" charset="0"/>
              </a:rPr>
              <a:t>Réponse </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Il n’y a pas beaucoup de raisons justifiant l’utilisation d’un système de fichiers FAT, car le système de fichiers NTFS offre beaucoup de fonctionnalités supplémentaires, telles que la sécurité, l’audit et la compression. Néanmoins, il peut arriver que vous souhaitiez utiliser le système de fichiers FAT, par exemple, lorsque vous avez besoin d’utiliser le même support amovible pour partager des données avec des systèmes ne supportant pas le système de fichiers NTFS ou si vous avez besoin d’utiliser un système de fichiers avec une charge basse.</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Pouvez-vous formater un volume de 40 Go avec le système de fichiers FAT32 ?</a:t>
            </a:r>
          </a:p>
          <a:p>
            <a:pPr>
              <a:lnSpc>
                <a:spcPct val="107000"/>
              </a:lnSpc>
              <a:spcAft>
                <a:spcPts val="800"/>
              </a:spcAft>
            </a:pPr>
            <a:r>
              <a:rPr lang="fr-FR" sz="1000" b="1" dirty="0">
                <a:effectLst/>
                <a:latin typeface="Arial" panose="020B0604020202020204" pitchFamily="34" charset="0"/>
              </a:rPr>
              <a:t>Réponse </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Non. Avec un système de fichiers FAT32, vous pouvez formater jusqu’à 32 Go. Vous pouvez formater jusqu’à 40 Go avec les systèmes de fichiers exFAT et NTFS, mais pas avec le système de fichiers FAT32.</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5</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6042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1100386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Est-ce qu’un utilisateur peut accéder aux mêmes Dossiers de travail depuis des appareils de domaine et des appareils de groupe de travail ?</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Oui. Les utilisateurs peuvent accéder aux mêmes dossiers de travail depuis tous les périphériques, peu importe l’appartenance au domaine. Le facteur le plus important est le compte d’utilisateur de l’utilisateur. Si les utilisateurs accèdent aux dossiers de travail avec les mêmes informations d’identification de domaine depuis leurs périphériques, ils ont accès au même contenu.</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Pouvez-vous accéder au contenu des dossiers de travail depuis un périphérique qui ne prend pas en charge la fonctionnalité Dossiers de travail ?</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Vous pouvez vous connecter aux dossiers de travail uniquement depuis des périphériques qui prennent en charge la fonctionnalité Dossiers de travail. Cependant, vous pouvez créer un partage SMB qui pointe vers le même dossier sur un serveur de fichiers. Les utilisateurs pourraient ainsi accéder au contenu depuis n’importe quel périphérique permettant de se connecter à un dossier partagé.</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Le même utilisateur peut-il se connecter à plusieurs dossiers de travail ?</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Non. Même si vous pouvez accorder à l’utilisateur un accès synchronisé à plusieurs dossiers synchronisés, ce dernier ne peut se connecter qu’à un seul dossier de travail.  </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52</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4899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17294217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dirty="0">
                <a:effectLst/>
                <a:latin typeface="Arial" panose="020B0604020202020204" pitchFamily="34" charset="0"/>
              </a:rPr>
              <a:t>Liste les rubriques de cette leçon et fournit un aperçu de ce que chaque rubrique aborde. Indiquez que l’impression dans Windows 10 est similaire à l’impression dans les versions précédentes de Windows. Cependant, Windows 8 et Windows 8.1 ont présenté quelques nouvelles fonctionnalités, comme l’impression de communication en champ proche (NFC), la prise en charge de l’impression tridimensionnelle (3D) et des pilotes d’imprimante de type 4.</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quel outil utiliseriez-vous pour gérer les imprimantes sur plusieurs ordinateurs Windows 10 dans un environnement AD DS ?</a:t>
            </a:r>
          </a:p>
          <a:p>
            <a:pPr>
              <a:lnSpc>
                <a:spcPct val="107000"/>
              </a:lnSpc>
              <a:spcAft>
                <a:spcPts val="800"/>
              </a:spcAft>
            </a:pPr>
            <a:r>
              <a:rPr lang="fr-FR" sz="1000" dirty="0">
                <a:effectLst/>
                <a:latin typeface="Arial" panose="020B0604020202020204" pitchFamily="34" charset="0"/>
              </a:rPr>
              <a:t>(   ) Option 1 : Gestionnaire de périphériques</a:t>
            </a:r>
          </a:p>
          <a:p>
            <a:pPr>
              <a:lnSpc>
                <a:spcPct val="107000"/>
              </a:lnSpc>
              <a:spcAft>
                <a:spcPts val="800"/>
              </a:spcAft>
            </a:pPr>
            <a:r>
              <a:rPr lang="fr-FR" sz="1000" dirty="0">
                <a:effectLst/>
                <a:latin typeface="Arial" panose="020B0604020202020204" pitchFamily="34" charset="0"/>
              </a:rPr>
              <a:t>(   ) Option 2 : Imprimantes et scanners</a:t>
            </a:r>
          </a:p>
          <a:p>
            <a:pPr>
              <a:lnSpc>
                <a:spcPct val="107000"/>
              </a:lnSpc>
              <a:spcAft>
                <a:spcPts val="800"/>
              </a:spcAft>
            </a:pPr>
            <a:r>
              <a:rPr lang="fr-FR" sz="1000" dirty="0">
                <a:effectLst/>
                <a:latin typeface="Arial" panose="020B0604020202020204" pitchFamily="34" charset="0"/>
              </a:rPr>
              <a:t>(   ) Option 3 : Gestion de l’impression</a:t>
            </a:r>
          </a:p>
          <a:p>
            <a:pPr>
              <a:lnSpc>
                <a:spcPct val="107000"/>
              </a:lnSpc>
              <a:spcAft>
                <a:spcPts val="800"/>
              </a:spcAft>
            </a:pPr>
            <a:r>
              <a:rPr lang="fr-FR" sz="1000" dirty="0">
                <a:effectLst/>
                <a:latin typeface="Arial" panose="020B0604020202020204" pitchFamily="34" charset="0"/>
              </a:rPr>
              <a:t>(   ) Option 4 : Gestion de l’ordinateur</a:t>
            </a:r>
          </a:p>
          <a:p>
            <a:pPr>
              <a:lnSpc>
                <a:spcPct val="107000"/>
              </a:lnSpc>
              <a:spcAft>
                <a:spcPts val="800"/>
              </a:spcAft>
            </a:pPr>
            <a:r>
              <a:rPr lang="fr-FR" sz="1000" dirty="0">
                <a:effectLst/>
                <a:latin typeface="Arial" panose="020B0604020202020204" pitchFamily="34" charset="0"/>
              </a:rPr>
              <a:t>(   ) Option 5 : Appareils connectés</a:t>
            </a:r>
          </a:p>
          <a:p>
            <a:pPr>
              <a:lnSpc>
                <a:spcPct val="107000"/>
              </a:lnSpc>
              <a:spcAft>
                <a:spcPts val="800"/>
              </a:spcAft>
            </a:pPr>
            <a:r>
              <a:rPr lang="fr-FR" sz="1000" b="1" dirty="0">
                <a:effectLst/>
                <a:latin typeface="Arial" panose="020B0604020202020204" pitchFamily="34" charset="0"/>
              </a:rPr>
              <a:t>Réponse :</a:t>
            </a:r>
          </a:p>
          <a:p>
            <a:pPr>
              <a:lnSpc>
                <a:spcPct val="107000"/>
              </a:lnSpc>
              <a:spcAft>
                <a:spcPts val="800"/>
              </a:spcAft>
            </a:pPr>
            <a:r>
              <a:rPr lang="fr-FR" sz="1000" dirty="0">
                <a:latin typeface="Arial" panose="020B0604020202020204" pitchFamily="34" charset="0"/>
              </a:rPr>
              <a:t>(√) Option 3 : Gestion de l’impression</a:t>
            </a:r>
          </a:p>
          <a:p>
            <a:pPr>
              <a:lnSpc>
                <a:spcPct val="107000"/>
              </a:lnSpc>
              <a:spcAft>
                <a:spcPts val="800"/>
              </a:spcAft>
            </a:pP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Vous pouvez ajouter plusieurs imprimantes sur Windows 10 pour un seul périphérique d’impression qui est connecté à votre ordinateur.</a:t>
            </a:r>
          </a:p>
          <a:p>
            <a:pPr>
              <a:lnSpc>
                <a:spcPct val="107000"/>
              </a:lnSpc>
              <a:spcAft>
                <a:spcPts val="800"/>
              </a:spcAft>
            </a:pPr>
            <a:r>
              <a:rPr lang="fr-FR" sz="1000" dirty="0">
                <a:effectLst/>
                <a:latin typeface="Arial" panose="020B0604020202020204" pitchFamily="34" charset="0"/>
              </a:rPr>
              <a:t>(   ) Faux</a:t>
            </a:r>
          </a:p>
          <a:p>
            <a:pPr>
              <a:lnSpc>
                <a:spcPct val="107000"/>
              </a:lnSpc>
              <a:spcAft>
                <a:spcPts val="800"/>
              </a:spcAft>
            </a:pPr>
            <a:r>
              <a:rPr lang="fr-FR" sz="1000" dirty="0">
                <a:effectLst/>
                <a:latin typeface="Arial" panose="020B0604020202020204" pitchFamily="34" charset="0"/>
              </a:rPr>
              <a:t>(   ) Vrai</a:t>
            </a:r>
          </a:p>
          <a:p>
            <a:pPr>
              <a:lnSpc>
                <a:spcPct val="107000"/>
              </a:lnSpc>
              <a:spcAft>
                <a:spcPts val="800"/>
              </a:spcAft>
            </a:pPr>
            <a:r>
              <a:rPr lang="fr-FR" sz="1000" b="1" dirty="0">
                <a:effectLst/>
                <a:latin typeface="Arial" panose="020B0604020202020204" pitchFamily="34" charset="0"/>
              </a:rPr>
              <a:t>Réponse :</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   ) Faux</a:t>
            </a:r>
          </a:p>
          <a:p>
            <a:pPr>
              <a:lnSpc>
                <a:spcPct val="107000"/>
              </a:lnSpc>
              <a:spcAft>
                <a:spcPts val="800"/>
              </a:spcAft>
            </a:pPr>
            <a:r>
              <a:rPr lang="fr-FR" sz="1000" dirty="0">
                <a:effectLst/>
                <a:latin typeface="Arial" panose="020B0604020202020204" pitchFamily="34" charset="0"/>
              </a:rPr>
              <a:t>(√) Vrai</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53</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29184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24616608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dirty="0">
                <a:effectLst/>
                <a:latin typeface="Arial" panose="020B0604020202020204" pitchFamily="34" charset="0"/>
              </a:rPr>
              <a:t>Les composants d’impression dans Windows 10 sont les mêmes que dans les versions précédentes de Windows, et de nombreux stagiaires les connaissent sans doute. Si les stagiaires connaissent le sujet, vous pouvez les faire participer à la discussion et leur demander d’expliquer les composants d’impression. Si nécessaire, vous pouvez aussi définir les composants d’impression et leur interaction. N’oubliez pas que vous les expliquerez ultérieurement et que les stagiaires les configureront dans l’atelier pratique.</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b="0" dirty="0">
                <a:effectLst/>
                <a:latin typeface="Arial" panose="020B0604020202020204" pitchFamily="34" charset="0"/>
              </a:rPr>
              <a:t>P</a:t>
            </a:r>
            <a:r>
              <a:rPr lang="fr-FR" sz="1000" dirty="0">
                <a:effectLst/>
                <a:latin typeface="Arial" panose="020B0604020202020204" pitchFamily="34" charset="0"/>
              </a:rPr>
              <a:t>ouvez-vous ajouter plusieurs imprimantes à Windows 10 alors qu’elles utilisent toutes le même périphérique d’impression physique ?</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Oui, vous pouvez ajouter plusieurs imprimantes à Windows 10 alors qu’elles utilisent toutes le même périphérique d’impression physique. C’est une des solutions pour configurer les imprimantes avec plusieurs paramètres, comme les paramètres de priorité, sécurité ou disponibilité.</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54</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8328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6331810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fr-FR" sz="1000" dirty="0">
                <a:effectLst/>
                <a:latin typeface="Arial" panose="020B0604020202020204" pitchFamily="34" charset="0"/>
              </a:rPr>
              <a:t>Présentez le concept du pilote d’imprimante de type 3, où chaque modèle d’imprimante et plateforme client nécessite un pilote différent. Ensuite, expliquez les avantages du modèle de pilote d’imprimante de type 4. Faites remarquer que vous pouvez utiliser un seul pilote d’imprimante de type 4 pour plusieurs modèles d’imprimantes. Expliquez aussi qu’avec les pilotes d’imprimante de type 4, le pilote d’imprimante ne télécharge pas depuis un serveur d’impression, mais depuis Windows Update ou les services WSUS (Windows Server Update Services). Ce sujet ne doit pas vous prendre trop de temps. Cependant, si les stagiaires veulent en savoir plus à propos des pilotes d’imprimante de type 4, renvoyez-les vers une documentation supplémentaire, référencée dans le manuel. </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Avez-vous besoin d’un pilote d’imprimante de type 4 pour chaque imprimante ?</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Non, un pilote d’imprimante de type 4 peut prendre en charge des fonctionnalités d’impression et un langage d’impression courants dans de nombreux périphériques d’impression. Le même pilote d’imprimante de type 4 peut prendre en charge plusieurs modèles d’impression.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55</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6042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31538024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b="1" dirty="0">
                <a:effectLst/>
                <a:latin typeface="Arial" panose="020B0604020202020204" pitchFamily="34" charset="0"/>
              </a:rPr>
              <a:t>Étapes de préparation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Vérifiez que les ordinateurs virtuels 20697-1B-LON-DC1 et</a:t>
            </a:r>
            <a:r>
              <a:rPr lang="fr-FR"/>
              <a:t> </a:t>
            </a:r>
            <a:r>
              <a:rPr lang="fr-FR" sz="1000" dirty="0">
                <a:effectLst/>
                <a:latin typeface="Arial" panose="020B0604020202020204" pitchFamily="34" charset="0"/>
              </a:rPr>
              <a:t>20697-1B-LON-CL1</a:t>
            </a:r>
            <a:r>
              <a:rPr lang="fr-FR"/>
              <a:t> </a:t>
            </a:r>
            <a:r>
              <a:rPr lang="fr-FR" sz="1000" dirty="0">
                <a:effectLst/>
                <a:latin typeface="Arial" panose="020B0604020202020204" pitchFamily="34" charset="0"/>
              </a:rPr>
              <a:t>sont démarrés. </a:t>
            </a:r>
          </a:p>
          <a:p>
            <a:pPr>
              <a:lnSpc>
                <a:spcPct val="107000"/>
              </a:lnSpc>
              <a:spcAft>
                <a:spcPts val="800"/>
              </a:spcAft>
            </a:pPr>
            <a:r>
              <a:rPr lang="fr-FR" sz="1000" dirty="0">
                <a:effectLst/>
                <a:latin typeface="Arial" panose="020B0604020202020204" pitchFamily="34" charset="0"/>
              </a:rPr>
              <a:t>Vous devez être connecté à LON-CL1 et à LON-DC1 en tant qu’</a:t>
            </a:r>
            <a:r>
              <a:rPr lang="fr-FR" sz="1000" b="1" dirty="0">
                <a:effectLst/>
                <a:latin typeface="Arial" panose="020B0604020202020204" pitchFamily="34" charset="0"/>
              </a:rPr>
              <a:t>Adatum\administrateur</a:t>
            </a:r>
            <a:r>
              <a:rPr lang="fr-FR" sz="1000" dirty="0">
                <a:effectLst/>
                <a:latin typeface="Arial" panose="020B0604020202020204" pitchFamily="34" charset="0"/>
              </a:rPr>
              <a:t> avec le mot de passe </a:t>
            </a:r>
            <a:r>
              <a:rPr lang="fr-FR" sz="1000" b="1" dirty="0">
                <a:effectLst/>
                <a:latin typeface="Arial" panose="020B0604020202020204" pitchFamily="34" charset="0"/>
              </a:rPr>
              <a:t>Pa$$w0rd</a:t>
            </a:r>
            <a:r>
              <a:rPr lang="fr-FR" sz="1000" dirty="0">
                <a:effectLst/>
                <a:latin typeface="Arial" panose="020B0604020202020204" pitchFamily="34" charset="0"/>
              </a:rPr>
              <a:t>.</a:t>
            </a:r>
          </a:p>
          <a:p>
            <a:pPr>
              <a:lnSpc>
                <a:spcPct val="107000"/>
              </a:lnSpc>
              <a:spcAft>
                <a:spcPts val="800"/>
              </a:spcAft>
            </a:pPr>
            <a:r>
              <a:rPr lang="fr-FR" sz="1000" dirty="0">
                <a:effectLst/>
                <a:latin typeface="Arial" panose="020B0604020202020204" pitchFamily="34" charset="0"/>
              </a:rPr>
              <a:t>Une fois la démonstration effectuée, rétablissez les ordinateurs virtuels LON-DC1 et LON-CL1, cette démonstration étant la dernière du module.</a:t>
            </a:r>
          </a:p>
          <a:p>
            <a:pPr>
              <a:lnSpc>
                <a:spcPct val="107000"/>
              </a:lnSpc>
              <a:spcAft>
                <a:spcPts val="800"/>
              </a:spcAft>
            </a:pPr>
            <a:r>
              <a:rPr lang="fr-FR" sz="1000" b="1" dirty="0">
                <a:effectLst/>
                <a:latin typeface="Arial" panose="020B0604020202020204" pitchFamily="34" charset="0"/>
              </a:rPr>
              <a:t>Étapes de démonstration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fr-FR" sz="1000" dirty="0">
                <a:effectLst/>
                <a:latin typeface="Arial" panose="020B0604020202020204" pitchFamily="34" charset="0"/>
              </a:rPr>
              <a:t>Sur LON-CL1, </a:t>
            </a:r>
            <a:r>
              <a:rPr lang="fr-FR" sz="1000" dirty="0">
                <a:solidFill>
                  <a:srgbClr val="000000"/>
                </a:solidFill>
                <a:effectLst/>
                <a:latin typeface="Arial" panose="020B0604020202020204" pitchFamily="34" charset="0"/>
              </a:rPr>
              <a:t>dans la barre des tâches, dans le champ </a:t>
            </a:r>
            <a:r>
              <a:rPr lang="fr-FR" sz="1000" b="1" dirty="0">
                <a:effectLst/>
                <a:latin typeface="Arial" panose="020B0604020202020204" pitchFamily="34" charset="0"/>
              </a:rPr>
              <a:t>Rechercher sur le Web et Windows</a:t>
            </a:r>
            <a:r>
              <a:rPr lang="fr-FR" sz="1000" dirty="0">
                <a:solidFill>
                  <a:srgbClr val="000000"/>
                </a:solidFill>
                <a:effectLst/>
                <a:latin typeface="Arial" panose="020B0604020202020204" pitchFamily="34" charset="0"/>
              </a:rPr>
              <a:t>, saisissez</a:t>
            </a:r>
            <a:r>
              <a:rPr lang="fr-FR" sz="1000" b="1" dirty="0">
                <a:effectLst/>
                <a:latin typeface="Arial" panose="020B0604020202020204" pitchFamily="34" charset="0"/>
              </a:rPr>
              <a:t> imprimante</a:t>
            </a:r>
            <a:r>
              <a:rPr lang="fr-FR" sz="1000" dirty="0">
                <a:solidFill>
                  <a:srgbClr val="000000"/>
                </a:solidFill>
                <a:effectLst/>
                <a:latin typeface="Arial" panose="020B0604020202020204" pitchFamily="34" charset="0"/>
              </a:rPr>
              <a:t> puis cliquez sur </a:t>
            </a:r>
            <a:r>
              <a:rPr lang="fr-FR" sz="1000" b="1" dirty="0">
                <a:effectLst/>
                <a:latin typeface="Arial" panose="020B0604020202020204" pitchFamily="34" charset="0"/>
              </a:rPr>
              <a:t>Périphériques et imprimantes</a:t>
            </a:r>
            <a:r>
              <a:rPr lang="fr-FR" sz="1000" dirty="0">
                <a:solidFill>
                  <a:srgbClr val="000000"/>
                </a:solidFill>
                <a:effectLst/>
                <a:latin typeface="Arial" panose="020B0604020202020204" pitchFamily="34" charset="0"/>
              </a:rPr>
              <a:t>.</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fr-FR" sz="1000" dirty="0">
                <a:solidFill>
                  <a:srgbClr val="000000"/>
                </a:solidFill>
                <a:effectLst/>
                <a:latin typeface="Arial" panose="020B0604020202020204" pitchFamily="34" charset="0"/>
              </a:rPr>
              <a:t>Dans </a:t>
            </a:r>
            <a:r>
              <a:rPr lang="fr-FR" sz="1000" dirty="0">
                <a:effectLst/>
                <a:latin typeface="Arial" panose="020B0604020202020204" pitchFamily="34" charset="0"/>
              </a:rPr>
              <a:t>Périphériques et imprimantes</a:t>
            </a:r>
            <a:r>
              <a:rPr lang="fr-FR" sz="1000" dirty="0">
                <a:solidFill>
                  <a:srgbClr val="000000"/>
                </a:solidFill>
                <a:effectLst/>
                <a:latin typeface="Arial" panose="020B0604020202020204" pitchFamily="34" charset="0"/>
              </a:rPr>
              <a:t>, cliquez sur </a:t>
            </a:r>
            <a:r>
              <a:rPr lang="fr-FR" sz="1000" b="1" dirty="0">
                <a:effectLst/>
                <a:latin typeface="Arial" panose="020B0604020202020204" pitchFamily="34" charset="0"/>
              </a:rPr>
              <a:t>Ajouter une imprimante</a:t>
            </a:r>
            <a:r>
              <a:rPr lang="fr-FR" sz="1000" dirty="0">
                <a:solidFill>
                  <a:srgbClr val="000000"/>
                </a:solidFill>
                <a:effectLst/>
                <a:latin typeface="Arial" panose="020B0604020202020204" pitchFamily="34" charset="0"/>
              </a:rPr>
              <a:t>.</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fr-FR" sz="1000" dirty="0">
                <a:solidFill>
                  <a:srgbClr val="000000"/>
                </a:solidFill>
                <a:effectLst/>
                <a:latin typeface="Arial" panose="020B0604020202020204" pitchFamily="34" charset="0"/>
              </a:rPr>
              <a:t>Dans la boîte de dialogue </a:t>
            </a:r>
            <a:r>
              <a:rPr lang="fr-FR" sz="1000" b="1" dirty="0">
                <a:effectLst/>
                <a:latin typeface="Arial" panose="020B0604020202020204" pitchFamily="34" charset="0"/>
              </a:rPr>
              <a:t>Ajouter un périphérique,</a:t>
            </a:r>
            <a:r>
              <a:rPr lang="fr-FR" sz="1000" dirty="0">
                <a:effectLst/>
                <a:latin typeface="Arial" panose="020B0604020202020204" pitchFamily="34" charset="0"/>
              </a:rPr>
              <a:t> </a:t>
            </a:r>
            <a:r>
              <a:rPr lang="fr-FR" sz="1000" dirty="0">
                <a:solidFill>
                  <a:srgbClr val="000000"/>
                </a:solidFill>
                <a:effectLst/>
                <a:latin typeface="Arial" panose="020B0604020202020204" pitchFamily="34" charset="0"/>
              </a:rPr>
              <a:t>cliquez sur </a:t>
            </a:r>
            <a:r>
              <a:rPr lang="fr-FR" sz="1000" b="1" dirty="0">
                <a:effectLst/>
                <a:latin typeface="Arial" panose="020B0604020202020204" pitchFamily="34" charset="0"/>
              </a:rPr>
              <a:t>L’imprimante que je veux n’est pas répertoriée</a:t>
            </a:r>
            <a:r>
              <a:rPr lang="fr-FR" sz="1000" dirty="0">
                <a:solidFill>
                  <a:srgbClr val="000000"/>
                </a:solidFill>
                <a:effectLst/>
                <a:latin typeface="Arial" panose="020B0604020202020204" pitchFamily="34" charset="0"/>
              </a:rPr>
              <a:t>.</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fr-FR" sz="1000" dirty="0">
                <a:solidFill>
                  <a:srgbClr val="000000"/>
                </a:solidFill>
                <a:effectLst/>
                <a:latin typeface="Arial" panose="020B0604020202020204" pitchFamily="34" charset="0"/>
              </a:rPr>
              <a:t>Sur la page </a:t>
            </a:r>
            <a:r>
              <a:rPr lang="fr-FR" sz="1000" b="1" dirty="0">
                <a:effectLst/>
                <a:latin typeface="Arial" panose="020B0604020202020204" pitchFamily="34" charset="0"/>
              </a:rPr>
              <a:t>Rechercher une imprimante par d’autres options</a:t>
            </a:r>
            <a:r>
              <a:rPr lang="fr-FR" sz="1000" dirty="0">
                <a:solidFill>
                  <a:srgbClr val="000000"/>
                </a:solidFill>
                <a:effectLst/>
                <a:latin typeface="Arial" panose="020B0604020202020204" pitchFamily="34" charset="0"/>
              </a:rPr>
              <a:t>, sélectionnez l’option </a:t>
            </a:r>
            <a:r>
              <a:rPr lang="fr-FR" sz="1000" b="1" dirty="0">
                <a:effectLst/>
                <a:latin typeface="Arial" panose="020B0604020202020204" pitchFamily="34" charset="0"/>
              </a:rPr>
              <a:t>Ajouter une imprimante locale ou réseau avec des paramètres manuels</a:t>
            </a:r>
            <a:r>
              <a:rPr lang="fr-FR" sz="1000" dirty="0">
                <a:solidFill>
                  <a:srgbClr val="000000"/>
                </a:solidFill>
                <a:effectLst/>
                <a:latin typeface="Arial" panose="020B0604020202020204" pitchFamily="34" charset="0"/>
              </a:rPr>
              <a:t>, puis cliquez sur </a:t>
            </a:r>
            <a:r>
              <a:rPr lang="fr-FR" sz="1000" b="1" dirty="0">
                <a:effectLst/>
                <a:latin typeface="Arial" panose="020B0604020202020204" pitchFamily="34" charset="0"/>
              </a:rPr>
              <a:t>Suivant</a:t>
            </a:r>
            <a:r>
              <a:rPr lang="fr-FR" sz="1000" dirty="0">
                <a:solidFill>
                  <a:srgbClr val="000000"/>
                </a:solidFill>
                <a:effectLst/>
                <a:latin typeface="Arial" panose="020B0604020202020204" pitchFamily="34" charset="0"/>
              </a:rPr>
              <a:t>.</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fr-FR" sz="1000" dirty="0">
                <a:solidFill>
                  <a:srgbClr val="000000"/>
                </a:solidFill>
                <a:effectLst/>
                <a:latin typeface="Arial" panose="020B0604020202020204" pitchFamily="34" charset="0"/>
              </a:rPr>
              <a:t>Sur la page </a:t>
            </a:r>
            <a:r>
              <a:rPr lang="fr-FR" sz="1000" b="1" dirty="0">
                <a:effectLst/>
                <a:latin typeface="Arial" panose="020B0604020202020204" pitchFamily="34" charset="0"/>
              </a:rPr>
              <a:t>Choisir un port d’imprimante</a:t>
            </a:r>
            <a:r>
              <a:rPr lang="fr-FR" sz="1000" dirty="0">
                <a:solidFill>
                  <a:srgbClr val="000000"/>
                </a:solidFill>
                <a:effectLst/>
                <a:latin typeface="Arial" panose="020B0604020202020204" pitchFamily="34" charset="0"/>
              </a:rPr>
              <a:t>, vérifiez qu’</a:t>
            </a:r>
            <a:r>
              <a:rPr lang="fr-FR" sz="1000" b="1" dirty="0">
                <a:effectLst/>
                <a:latin typeface="Arial" panose="020B0604020202020204" pitchFamily="34" charset="0"/>
              </a:rPr>
              <a:t>Utiliser un port existant</a:t>
            </a:r>
            <a:r>
              <a:rPr lang="fr-FR" sz="1000" dirty="0">
                <a:solidFill>
                  <a:srgbClr val="000000"/>
                </a:solidFill>
                <a:effectLst/>
                <a:latin typeface="Arial" panose="020B0604020202020204" pitchFamily="34" charset="0"/>
              </a:rPr>
              <a:t> est</a:t>
            </a:r>
            <a:r>
              <a:rPr lang="fr-FR"/>
              <a:t> </a:t>
            </a:r>
            <a:r>
              <a:rPr lang="fr-FR" sz="1000" dirty="0">
                <a:solidFill>
                  <a:srgbClr val="000000"/>
                </a:solidFill>
                <a:effectLst/>
                <a:latin typeface="Arial" panose="020B0604020202020204" pitchFamily="34" charset="0"/>
              </a:rPr>
              <a:t>sélectionné puis cliquez sur </a:t>
            </a:r>
            <a:r>
              <a:rPr lang="fr-FR" sz="1000" b="1" dirty="0">
                <a:effectLst/>
                <a:latin typeface="Arial" panose="020B0604020202020204" pitchFamily="34" charset="0"/>
              </a:rPr>
              <a:t>Suivant</a:t>
            </a:r>
            <a:r>
              <a:rPr lang="fr-FR" sz="1000" dirty="0">
                <a:solidFill>
                  <a:srgbClr val="000000"/>
                </a:solidFill>
                <a:effectLst/>
                <a:latin typeface="Arial" panose="020B0604020202020204" pitchFamily="34" charset="0"/>
              </a:rPr>
              <a:t>.</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fr-FR" sz="1000" dirty="0">
                <a:solidFill>
                  <a:srgbClr val="000000"/>
                </a:solidFill>
                <a:effectLst/>
                <a:latin typeface="Arial" panose="020B0604020202020204" pitchFamily="34" charset="0"/>
              </a:rPr>
              <a:t>Sur la page </a:t>
            </a:r>
            <a:r>
              <a:rPr lang="fr-FR" sz="1000" b="1" dirty="0">
                <a:effectLst/>
                <a:latin typeface="Arial" panose="020B0604020202020204" pitchFamily="34" charset="0"/>
              </a:rPr>
              <a:t>Installer le pilote d’imprimante</a:t>
            </a:r>
            <a:r>
              <a:rPr lang="fr-FR" sz="1000" dirty="0">
                <a:solidFill>
                  <a:srgbClr val="000000"/>
                </a:solidFill>
                <a:effectLst/>
                <a:latin typeface="Arial" panose="020B0604020202020204" pitchFamily="34" charset="0"/>
              </a:rPr>
              <a:t>, dans la liste </a:t>
            </a:r>
            <a:r>
              <a:rPr lang="fr-FR" sz="1000" b="1" dirty="0">
                <a:effectLst/>
                <a:latin typeface="Arial" panose="020B0604020202020204" pitchFamily="34" charset="0"/>
              </a:rPr>
              <a:t>Fabricant</a:t>
            </a:r>
            <a:r>
              <a:rPr lang="fr-FR"/>
              <a:t>, </a:t>
            </a:r>
            <a:r>
              <a:rPr lang="fr-FR" sz="1000" dirty="0">
                <a:solidFill>
                  <a:srgbClr val="000000"/>
                </a:solidFill>
                <a:effectLst/>
                <a:latin typeface="Arial" panose="020B0604020202020204" pitchFamily="34" charset="0"/>
              </a:rPr>
              <a:t>sélectionnez </a:t>
            </a:r>
            <a:r>
              <a:rPr lang="fr-FR" sz="1000" b="1" dirty="0">
                <a:effectLst/>
                <a:latin typeface="Arial" panose="020B0604020202020204" pitchFamily="34" charset="0"/>
              </a:rPr>
              <a:t>Microsoft</a:t>
            </a:r>
            <a:r>
              <a:rPr lang="fr-FR" sz="1000" dirty="0">
                <a:solidFill>
                  <a:srgbClr val="000000"/>
                </a:solidFill>
                <a:effectLst/>
                <a:latin typeface="Arial" panose="020B0604020202020204" pitchFamily="34" charset="0"/>
              </a:rPr>
              <a:t>. Dans la liste</a:t>
            </a:r>
            <a:r>
              <a:rPr lang="fr-FR" sz="1000" b="1" dirty="0">
                <a:effectLst/>
                <a:latin typeface="Arial" panose="020B0604020202020204" pitchFamily="34" charset="0"/>
              </a:rPr>
              <a:t> Imprimantes</a:t>
            </a:r>
            <a:r>
              <a:rPr lang="fr-FR" sz="1000" dirty="0">
                <a:solidFill>
                  <a:srgbClr val="000000"/>
                </a:solidFill>
                <a:effectLst/>
                <a:latin typeface="Arial" panose="020B0604020202020204" pitchFamily="34" charset="0"/>
              </a:rPr>
              <a:t>, sélectionnez </a:t>
            </a:r>
            <a:r>
              <a:rPr lang="fr-FR" sz="1000" b="1" dirty="0">
                <a:effectLst/>
                <a:latin typeface="Arial" panose="020B0604020202020204" pitchFamily="34" charset="0"/>
              </a:rPr>
              <a:t>Microsoft PCL6 Class Driver</a:t>
            </a:r>
            <a:r>
              <a:rPr lang="fr-FR" sz="1000" dirty="0">
                <a:solidFill>
                  <a:srgbClr val="000000"/>
                </a:solidFill>
                <a:effectLst/>
                <a:latin typeface="Arial" panose="020B0604020202020204" pitchFamily="34" charset="0"/>
              </a:rPr>
              <a:t>, puis cliquez sur </a:t>
            </a:r>
            <a:r>
              <a:rPr lang="fr-FR" sz="1000" b="1" dirty="0">
                <a:effectLst/>
                <a:latin typeface="Arial" panose="020B0604020202020204" pitchFamily="34" charset="0"/>
              </a:rPr>
              <a:t>Suivant</a:t>
            </a:r>
            <a:r>
              <a:rPr lang="fr-FR" sz="1000" dirty="0">
                <a:solidFill>
                  <a:srgbClr val="000000"/>
                </a:solidFill>
                <a:effectLst/>
                <a:latin typeface="Arial" panose="020B0604020202020204" pitchFamily="34" charset="0"/>
              </a:rPr>
              <a:t>.</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fr-FR" sz="1000" dirty="0">
                <a:solidFill>
                  <a:srgbClr val="000000"/>
                </a:solidFill>
                <a:effectLst/>
                <a:latin typeface="Arial" panose="020B0604020202020204" pitchFamily="34" charset="0"/>
              </a:rPr>
              <a:t>Sur la page </a:t>
            </a:r>
            <a:r>
              <a:rPr lang="fr-FR" sz="1000" b="1" dirty="0">
                <a:effectLst/>
                <a:latin typeface="Arial" panose="020B0604020202020204" pitchFamily="34" charset="0"/>
              </a:rPr>
              <a:t>Entrer un nom d’imprimante</a:t>
            </a:r>
            <a:r>
              <a:rPr lang="fr-FR" sz="1000" dirty="0">
                <a:solidFill>
                  <a:srgbClr val="000000"/>
                </a:solidFill>
                <a:effectLst/>
                <a:latin typeface="Arial" panose="020B0604020202020204" pitchFamily="34" charset="0"/>
              </a:rPr>
              <a:t>, dans le champ </a:t>
            </a:r>
            <a:r>
              <a:rPr lang="fr-FR" sz="1000" b="1" dirty="0">
                <a:effectLst/>
                <a:latin typeface="Arial" panose="020B0604020202020204" pitchFamily="34" charset="0"/>
              </a:rPr>
              <a:t>Nom de l’imprimante</a:t>
            </a:r>
            <a:r>
              <a:rPr lang="fr-FR" sz="1000" dirty="0">
                <a:solidFill>
                  <a:srgbClr val="000000"/>
                </a:solidFill>
                <a:effectLst/>
                <a:latin typeface="Arial" panose="020B0604020202020204" pitchFamily="34" charset="0"/>
              </a:rPr>
              <a:t>, saisissez </a:t>
            </a:r>
            <a:r>
              <a:rPr lang="fr-FR" sz="1000" b="1" dirty="0">
                <a:effectLst/>
                <a:latin typeface="Arial" panose="020B0604020202020204" pitchFamily="34" charset="0"/>
              </a:rPr>
              <a:t>Imprimante Gestionnaires</a:t>
            </a:r>
            <a:r>
              <a:rPr lang="fr-FR" sz="1000" dirty="0">
                <a:solidFill>
                  <a:srgbClr val="000000"/>
                </a:solidFill>
                <a:effectLst/>
                <a:latin typeface="Arial" panose="020B0604020202020204" pitchFamily="34" charset="0"/>
              </a:rPr>
              <a:t>, puis cliquez sur </a:t>
            </a:r>
            <a:r>
              <a:rPr lang="fr-FR" sz="1000" b="1" dirty="0">
                <a:effectLst/>
                <a:latin typeface="Arial" panose="020B0604020202020204" pitchFamily="34" charset="0"/>
              </a:rPr>
              <a:t>Suivant</a:t>
            </a:r>
            <a:r>
              <a:rPr lang="fr-FR" sz="1000" dirty="0">
                <a:solidFill>
                  <a:srgbClr val="000000"/>
                </a:solidFill>
                <a:effectLst/>
                <a:latin typeface="Arial" panose="020B0604020202020204" pitchFamily="34" charset="0"/>
              </a:rPr>
              <a:t>.</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fr-FR" sz="1000" dirty="0">
                <a:solidFill>
                  <a:srgbClr val="000000"/>
                </a:solidFill>
                <a:effectLst/>
                <a:latin typeface="Arial" panose="020B0604020202020204" pitchFamily="34" charset="0"/>
              </a:rPr>
              <a:t>Sur la page </a:t>
            </a:r>
            <a:r>
              <a:rPr lang="fr-FR" sz="1000" b="1" dirty="0">
                <a:effectLst/>
                <a:latin typeface="Arial" panose="020B0604020202020204" pitchFamily="34" charset="0"/>
              </a:rPr>
              <a:t>Partage d’imprimante</a:t>
            </a:r>
            <a:r>
              <a:rPr lang="fr-FR" sz="1000" dirty="0">
                <a:solidFill>
                  <a:srgbClr val="000000"/>
                </a:solidFill>
                <a:effectLst/>
                <a:latin typeface="Arial" panose="020B0604020202020204" pitchFamily="34" charset="0"/>
              </a:rPr>
              <a:t>, cliquez sur </a:t>
            </a:r>
            <a:r>
              <a:rPr lang="fr-FR" sz="1000" b="1" dirty="0">
                <a:effectLst/>
                <a:latin typeface="Arial" panose="020B0604020202020204" pitchFamily="34" charset="0"/>
              </a:rPr>
              <a:t>Suivant</a:t>
            </a:r>
            <a:r>
              <a:rPr lang="fr-FR" sz="1000" dirty="0">
                <a:solidFill>
                  <a:srgbClr val="000000"/>
                </a:solidFill>
                <a:effectLst/>
                <a:latin typeface="Arial" panose="020B0604020202020204" pitchFamily="34" charset="0"/>
              </a:rPr>
              <a:t>, puis sur </a:t>
            </a:r>
            <a:r>
              <a:rPr lang="fr-FR" sz="1000" b="1" dirty="0">
                <a:effectLst/>
                <a:latin typeface="Arial" panose="020B0604020202020204" pitchFamily="34" charset="0"/>
              </a:rPr>
              <a:t>Terminer</a:t>
            </a:r>
            <a:r>
              <a:rPr lang="fr-FR" sz="1000" dirty="0">
                <a:solidFill>
                  <a:srgbClr val="000000"/>
                </a:solidFill>
                <a:effectLst/>
                <a:latin typeface="Arial" panose="020B0604020202020204" pitchFamily="34" charset="0"/>
              </a:rPr>
              <a:t>.</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fr-FR" sz="1000" dirty="0">
                <a:effectLst/>
                <a:latin typeface="Arial" panose="020B0604020202020204" pitchFamily="34" charset="0"/>
              </a:rPr>
              <a:t>Dans Périphériques et imprimantes, faites un clic droit sur </a:t>
            </a:r>
            <a:r>
              <a:rPr lang="fr-FR" sz="1000" b="1" dirty="0">
                <a:effectLst/>
                <a:latin typeface="Arial" panose="020B0604020202020204" pitchFamily="34" charset="0"/>
              </a:rPr>
              <a:t>Imprimante Gestionnaires</a:t>
            </a:r>
            <a:r>
              <a:rPr lang="fr-FR" sz="1000" dirty="0">
                <a:effectLst/>
                <a:latin typeface="Arial" panose="020B0604020202020204" pitchFamily="34" charset="0"/>
              </a:rPr>
              <a:t>, sélectionnez </a:t>
            </a:r>
            <a:r>
              <a:rPr lang="fr-FR" sz="1000" b="1" dirty="0">
                <a:effectLst/>
                <a:latin typeface="Arial" panose="020B0604020202020204" pitchFamily="34" charset="0"/>
              </a:rPr>
              <a:t>Propriétés de l’imprimante</a:t>
            </a:r>
            <a:r>
              <a:rPr lang="fr-FR" sz="1000" dirty="0">
                <a:effectLst/>
                <a:latin typeface="Arial" panose="020B0604020202020204" pitchFamily="34" charset="0"/>
              </a:rPr>
              <a:t>,</a:t>
            </a:r>
            <a:r>
              <a:rPr lang="fr-FR"/>
              <a:t> </a:t>
            </a:r>
            <a:r>
              <a:rPr lang="fr-FR" sz="1000" dirty="0">
                <a:effectLst/>
                <a:latin typeface="Arial" panose="020B0604020202020204" pitchFamily="34" charset="0"/>
              </a:rPr>
              <a:t>puis sélectionnez l’onglet </a:t>
            </a:r>
            <a:r>
              <a:rPr lang="fr-FR" sz="1000" b="1" dirty="0">
                <a:effectLst/>
                <a:latin typeface="Arial" panose="020B0604020202020204" pitchFamily="34" charset="0"/>
              </a:rPr>
              <a:t>Sécurité.</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56</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4899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
        <p:nvSpPr>
          <p:cNvPr id="7" name="TextBox 6"/>
          <p:cNvSpPr txBox="1"/>
          <p:nvPr/>
        </p:nvSpPr>
        <p:spPr>
          <a:xfrm>
            <a:off x="0" y="8890000"/>
            <a:ext cx="1871025" cy="246221"/>
          </a:xfrm>
          <a:prstGeom prst="rect">
            <a:avLst/>
          </a:prstGeom>
          <a:noFill/>
        </p:spPr>
        <p:txBody>
          <a:bodyPr vert="horz" wrap="none" rtlCol="0">
            <a:spAutoFit/>
          </a:bodyPr>
          <a:lstStyle/>
          <a:p>
            <a:r>
              <a:rPr lang="fr-FR" sz="1000" dirty="0">
                <a:latin typeface="Arial" panose="020B0604020202020204" pitchFamily="34" charset="0"/>
              </a:rPr>
              <a:t>(D’autres remarques figurent sur la diapositive suivante)</a:t>
            </a:r>
          </a:p>
        </p:txBody>
      </p:sp>
    </p:spTree>
    <p:extLst>
      <p:ext uri="{BB962C8B-B14F-4D97-AF65-F5344CB8AC3E}">
        <p14:creationId xmlns:p14="http://schemas.microsoft.com/office/powerpoint/2010/main" val="36207837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marL="342900" lvl="0" indent="-342900">
              <a:lnSpc>
                <a:spcPct val="115000"/>
              </a:lnSpc>
              <a:spcAft>
                <a:spcPts val="995"/>
              </a:spcAft>
              <a:buFont typeface="+mj-lt"/>
              <a:buAutoNum type="arabicPeriod" startAt="10"/>
            </a:pPr>
            <a:r>
              <a:rPr lang="fr-FR" sz="1000" dirty="0">
                <a:solidFill>
                  <a:srgbClr val="000000"/>
                </a:solidFill>
                <a:latin typeface="Arial" panose="020B0604020202020204" pitchFamily="34" charset="0"/>
              </a:rPr>
              <a:t>Dans la boîte de dialogue </a:t>
            </a:r>
            <a:r>
              <a:rPr lang="fr-FR" sz="1000" b="1" dirty="0">
                <a:latin typeface="Arial" panose="020B0604020202020204" pitchFamily="34" charset="0"/>
              </a:rPr>
              <a:t>Propriétés de l’imprimante des Gestionnaires</a:t>
            </a:r>
            <a:r>
              <a:rPr lang="fr-FR" sz="1000" dirty="0">
                <a:solidFill>
                  <a:srgbClr val="000000"/>
                </a:solidFill>
                <a:latin typeface="Arial" panose="020B0604020202020204" pitchFamily="34" charset="0"/>
              </a:rPr>
              <a:t>, vérifiez que </a:t>
            </a:r>
            <a:r>
              <a:rPr lang="fr-FR" sz="1000" b="1" dirty="0">
                <a:solidFill>
                  <a:srgbClr val="000000"/>
                </a:solidFill>
                <a:latin typeface="Arial" panose="020B0604020202020204" pitchFamily="34" charset="0"/>
              </a:rPr>
              <a:t>Tout le monde </a:t>
            </a:r>
            <a:r>
              <a:rPr lang="fr-FR" sz="1000" dirty="0">
                <a:solidFill>
                  <a:srgbClr val="000000"/>
                </a:solidFill>
                <a:latin typeface="Arial" panose="020B0604020202020204" pitchFamily="34" charset="0"/>
              </a:rPr>
              <a:t>est sélectionné, puis cliquez sur </a:t>
            </a:r>
            <a:r>
              <a:rPr lang="fr-FR" sz="1000" b="1" dirty="0">
                <a:latin typeface="Arial" panose="020B0604020202020204" pitchFamily="34" charset="0"/>
              </a:rPr>
              <a:t>Supprimer</a:t>
            </a:r>
            <a:r>
              <a:rPr lang="fr-FR" sz="1000" dirty="0">
                <a:solidFill>
                  <a:srgbClr val="000000"/>
                </a:solidFill>
                <a:latin typeface="Arial" panose="020B0604020202020204" pitchFamily="34" charset="0"/>
              </a:rPr>
              <a:t>. Cliquez sur </a:t>
            </a:r>
            <a:r>
              <a:rPr lang="fr-FR" sz="1000" b="1" dirty="0">
                <a:latin typeface="Arial" panose="020B0604020202020204" pitchFamily="34" charset="0"/>
              </a:rPr>
              <a:t>Ajouter</a:t>
            </a:r>
            <a:r>
              <a:rPr lang="fr-FR" sz="1000" dirty="0">
                <a:solidFill>
                  <a:srgbClr val="000000"/>
                </a:solidFill>
                <a:latin typeface="Arial" panose="020B0604020202020204" pitchFamily="34" charset="0"/>
              </a:rPr>
              <a:t>, dans la boîte de dialogue </a:t>
            </a:r>
            <a:r>
              <a:rPr lang="fr-FR" sz="1000" b="1" dirty="0">
                <a:latin typeface="Arial" panose="020B0604020202020204" pitchFamily="34" charset="0"/>
              </a:rPr>
              <a:t>Entrez les noms des objets à sélectionner (exemples)</a:t>
            </a:r>
            <a:r>
              <a:rPr lang="fr-FR" sz="1000" dirty="0">
                <a:solidFill>
                  <a:srgbClr val="000000"/>
                </a:solidFill>
                <a:latin typeface="Arial" panose="020B0604020202020204" pitchFamily="34" charset="0"/>
              </a:rPr>
              <a:t>, entrez </a:t>
            </a:r>
            <a:r>
              <a:rPr lang="fr-FR" sz="1000" b="1" dirty="0">
                <a:latin typeface="Arial" panose="020B0604020202020204" pitchFamily="34" charset="0"/>
              </a:rPr>
              <a:t>Marketing</a:t>
            </a:r>
            <a:r>
              <a:rPr lang="fr-FR" sz="1000" dirty="0">
                <a:solidFill>
                  <a:srgbClr val="000000"/>
                </a:solidFill>
                <a:latin typeface="Arial" panose="020B0604020202020204" pitchFamily="34" charset="0"/>
              </a:rPr>
              <a:t>, puis cliquez sur </a:t>
            </a:r>
            <a:r>
              <a:rPr lang="fr-FR" sz="1000" b="1" dirty="0">
                <a:latin typeface="Arial" panose="020B0604020202020204" pitchFamily="34" charset="0"/>
              </a:rPr>
              <a:t>OK</a:t>
            </a:r>
            <a:r>
              <a:rPr lang="fr-FR" sz="1000" dirty="0">
                <a:solidFill>
                  <a:srgbClr val="000000"/>
                </a:solidFill>
                <a:latin typeface="Arial" panose="020B0604020202020204" pitchFamily="34" charset="0"/>
              </a:rPr>
              <a:t>. Dans la section des </a:t>
            </a:r>
            <a:r>
              <a:rPr lang="fr-FR" sz="1000" b="1" dirty="0">
                <a:latin typeface="Arial" panose="020B0604020202020204" pitchFamily="34" charset="0"/>
              </a:rPr>
              <a:t>Autorisations pour Marketing</a:t>
            </a:r>
            <a:r>
              <a:rPr lang="fr-FR" sz="1000" dirty="0">
                <a:solidFill>
                  <a:srgbClr val="000000"/>
                </a:solidFill>
                <a:latin typeface="Arial" panose="020B0604020202020204" pitchFamily="34" charset="0"/>
              </a:rPr>
              <a:t>, vérifiez que la case </a:t>
            </a:r>
            <a:r>
              <a:rPr lang="fr-FR" sz="1000" b="1" dirty="0">
                <a:latin typeface="Arial" panose="020B0604020202020204" pitchFamily="34" charset="0"/>
              </a:rPr>
              <a:t>Imprimer</a:t>
            </a:r>
            <a:r>
              <a:rPr lang="fr-FR" sz="1000" dirty="0">
                <a:solidFill>
                  <a:srgbClr val="000000"/>
                </a:solidFill>
                <a:latin typeface="Arial" panose="020B0604020202020204" pitchFamily="34" charset="0"/>
              </a:rPr>
              <a:t> est activée dans la colonne </a:t>
            </a:r>
            <a:r>
              <a:rPr lang="fr-FR" sz="1000" b="1" dirty="0">
                <a:solidFill>
                  <a:prstClr val="black"/>
                </a:solidFill>
                <a:latin typeface="Arial" panose="020B0604020202020204" pitchFamily="34" charset="0"/>
              </a:rPr>
              <a:t>Autoriser</a:t>
            </a:r>
            <a:r>
              <a:rPr lang="fr-FR" sz="1000" dirty="0">
                <a:solidFill>
                  <a:srgbClr val="000000"/>
                </a:solidFill>
                <a:latin typeface="Arial" panose="020B0604020202020204" pitchFamily="34" charset="0"/>
              </a:rPr>
              <a:t>.</a:t>
            </a:r>
            <a:endParaRPr lang="fr-FR"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995"/>
              </a:spcAft>
              <a:buFont typeface="+mj-lt"/>
              <a:buAutoNum type="arabicPeriod" startAt="11"/>
            </a:pPr>
            <a:r>
              <a:rPr lang="fr-FR" sz="1000" dirty="0">
                <a:solidFill>
                  <a:srgbClr val="000000"/>
                </a:solidFill>
                <a:latin typeface="Arial" panose="020B0604020202020204" pitchFamily="34" charset="0"/>
              </a:rPr>
              <a:t>Cliquez sur l’onglet </a:t>
            </a:r>
            <a:r>
              <a:rPr lang="fr-FR" sz="1000" b="1" dirty="0">
                <a:solidFill>
                  <a:prstClr val="black"/>
                </a:solidFill>
                <a:latin typeface="Arial" panose="020B0604020202020204" pitchFamily="34" charset="0"/>
              </a:rPr>
              <a:t>Avancé</a:t>
            </a:r>
            <a:r>
              <a:rPr lang="fr-FR" sz="1000" dirty="0">
                <a:solidFill>
                  <a:srgbClr val="000000"/>
                </a:solidFill>
                <a:latin typeface="Arial" panose="020B0604020202020204" pitchFamily="34" charset="0"/>
              </a:rPr>
              <a:t>, expliquez les options Priorité et Disponibilité des options disponibles, puis cliquez sur </a:t>
            </a:r>
            <a:r>
              <a:rPr lang="fr-FR" sz="1000" b="1" dirty="0">
                <a:latin typeface="Arial" panose="020B0604020202020204" pitchFamily="34" charset="0"/>
              </a:rPr>
              <a:t>OK</a:t>
            </a:r>
            <a:r>
              <a:rPr lang="fr-FR" sz="1000" dirty="0">
                <a:solidFill>
                  <a:srgbClr val="000000"/>
                </a:solidFill>
                <a:latin typeface="Arial" panose="020B0604020202020204" pitchFamily="34" charset="0"/>
              </a:rPr>
              <a:t>.</a:t>
            </a:r>
            <a:endParaRPr lang="fr-FR" sz="1000" dirty="0"/>
          </a:p>
        </p:txBody>
      </p:sp>
      <p:sp>
        <p:nvSpPr>
          <p:cNvPr id="4" name="Slide Number Placeholder 3"/>
          <p:cNvSpPr>
            <a:spLocks noGrp="1"/>
          </p:cNvSpPr>
          <p:nvPr>
            <p:ph type="sldNum" sz="quarter" idx="10"/>
          </p:nvPr>
        </p:nvSpPr>
        <p:spPr/>
        <p:txBody>
          <a:bodyPr/>
          <a:lstStyle/>
          <a:p>
            <a:fld id="{6A7F5BBE-844A-4184-9A3F-7AB48A189F2A}" type="slidenum">
              <a:rPr lang="en-CA" smtClean="0"/>
              <a:t>57</a:t>
            </a:fld>
            <a:endParaRPr lang="en-CA"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200" b="1" dirty="0">
                <a:solidFill>
                  <a:srgbClr val="000000"/>
                </a:solidFill>
                <a:latin typeface="Arial" panose="020B0604020202020204" pitchFamily="34" charset="0"/>
              </a:rPr>
              <a:t>20697-1B</a:t>
            </a:r>
          </a:p>
        </p:txBody>
      </p:sp>
      <p:sp>
        <p:nvSpPr>
          <p:cNvPr id="6" name="Rectangle 5"/>
          <p:cNvSpPr/>
          <p:nvPr/>
        </p:nvSpPr>
        <p:spPr>
          <a:xfrm>
            <a:off x="0" y="238125"/>
            <a:ext cx="336042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21863136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b="1" dirty="0">
                <a:effectLst/>
                <a:latin typeface="Arial" panose="020B0604020202020204" pitchFamily="34" charset="0"/>
              </a:rPr>
              <a:t>Remarque :</a:t>
            </a:r>
            <a:r>
              <a:rPr lang="fr-FR" sz="1000" dirty="0">
                <a:effectLst/>
                <a:latin typeface="Arial" panose="020B0604020202020204" pitchFamily="34" charset="0"/>
              </a:rPr>
              <a:t> ce sujet comporte deux diapositives.</a:t>
            </a:r>
          </a:p>
          <a:p>
            <a:pPr>
              <a:lnSpc>
                <a:spcPct val="107000"/>
              </a:lnSpc>
              <a:spcAft>
                <a:spcPts val="800"/>
              </a:spcAft>
            </a:pPr>
            <a:r>
              <a:rPr lang="fr-FR" sz="1000" dirty="0">
                <a:effectLst/>
                <a:latin typeface="Arial" panose="020B0604020202020204" pitchFamily="34" charset="0"/>
              </a:rPr>
              <a:t>Demandez aux stagiaires quelles sont les tâches typiques liées à la gestion de l’impression côté client. Discutez avec les stagiaires de la façon d’accéder à ces options puis démontrez-la-leur brièvement. Gardez à l’esprit que les stagiaires n’utiliseront pas toutes les tâches dans l’atelier pratique.</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Quels applets de commande Windows PowerShell pouvez-vous utiliser pour modifier les propriétés de l’imprimante ?</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Vous pouvez modifier les propriétés de l’imprimante en exécutant l’applet de commande Windows PowerShell </a:t>
            </a:r>
            <a:r>
              <a:rPr lang="fr-FR" sz="1000" b="1" dirty="0">
                <a:effectLst/>
                <a:latin typeface="Arial" panose="020B0604020202020204" pitchFamily="34" charset="0"/>
              </a:rPr>
              <a:t>Set-Printer (Définir l’imprimante)</a:t>
            </a:r>
            <a:r>
              <a:rPr lang="fr-FR" sz="1000" dirty="0">
                <a:effectLst/>
                <a:latin typeface="Arial" panose="020B0604020202020204" pitchFamily="34" charset="0"/>
              </a:rPr>
              <a:t>.</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Pouvez-vous gérer des imprimantes qui sont connectées à un ordinateur Windows 10 à distance en utilisant Périphériques et imprimantes ?</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Non. Vous pouvez utiliser Périphériques et imprimantes uniquement pour gérer les imprimantes connectées à l’ordinateur Windows 10 local.</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58</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42900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11853111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dirty="0">
                <a:effectLst/>
                <a:latin typeface="Arial" panose="020B0604020202020204" pitchFamily="34" charset="0"/>
              </a:rPr>
              <a:t> </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59</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9471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19949424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dirty="0">
                <a:effectLst/>
                <a:latin typeface="Arial" panose="020B0604020202020204" pitchFamily="34" charset="0"/>
              </a:rPr>
              <a:t>Expliquez que la console de Gestion d’impression peut servir à gérer les serveurs d’impression locaux ou distants. La console est fournie dans l’installation par défaut de Windows 10. Expliquez certaines des tâches de gestion typiques pour les serveurs d’impression et la façon dont vous les effectuez via la fonctionnalité Gestion de l’impression de Windows 10. N’oubliez pas d’indiquer que vous devez ajouter un serveur d’impression distant à la console de Gestion d’impression avant de pouvoir le gérer. Si le temps le permet, vous pouvez faire une démonstration de Gestion de l’impression, notamment sur la façon dont créer des filtres personnalisés. Souvenez-vous que les stagiaires utilisent Gestion de l’impression pendant l’atelier pratique.</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Avez-vous besoin d’activer une fonctionnalité Windows pour pouvoir installer et partager des imprimantes sur Windows 10 et utiliser l’outil de Gestion de l’impression ?</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Non. L’installation par défaut de Windows 10 fournit l’outil de Gestion d’impression et la prise en charge de l’impression. Vous n’avez pas besoin de démarrer une fonctionnalité de Windows pour pouvoir l’utiliser.</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Pouvez-vous utiliser l’outil de Gestion de l’impression pour gérer les imprimantes uniquement sur des ordinateurs Windows 8.1 et Windows 10 ?</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Non. Vous pouvez utiliser l’outil de Gestion d’impression pour gérer les imprimantes sur tous les ordinateurs Windows sur lesquels vous avez assez d’autorisations. Cela inclut Windows 10, Windows Server 2012 R2 et les systèmes d’exploitation Microsoft plus anciens.</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60</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44043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3780439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fr-FR" sz="1000" dirty="0">
                <a:effectLst/>
                <a:latin typeface="Arial" panose="020B0604020202020204" pitchFamily="34" charset="0"/>
              </a:rPr>
              <a:t>Demandez aux stagiaires de rétablir les ordinateurs virtuels une fois qu’ils ont terminé l’atelier pratique. </a:t>
            </a:r>
          </a:p>
          <a:p>
            <a:pPr>
              <a:lnSpc>
                <a:spcPct val="107000"/>
              </a:lnSpc>
              <a:spcAft>
                <a:spcPts val="800"/>
              </a:spcAft>
            </a:pPr>
            <a:r>
              <a:rPr lang="fr-FR" sz="1000" b="1" dirty="0">
                <a:effectLst/>
                <a:latin typeface="Arial" panose="020B0604020202020204" pitchFamily="34" charset="0"/>
              </a:rPr>
              <a:t>Exercice 1 : gérer et utiliser une imprimante</a:t>
            </a:r>
            <a:endParaRPr lang="fr-FR" sz="1000" b="1"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Dans cet exercice, vous allez réaliser une configuration d’imprimante de base. Vous ajouterez une imprimante locale en utilisant Périphériques et imprimantes. Vous configurerez ensuite la sécurité de l’imprimante et vous utiliserez l’outil Gestion de l’impression pour ajouter une imprimante ou un ordinateur à distance. Vous connecterez également une imprimante à distance, puis vous gérerez un travail d’impression.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61</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8328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4173259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fr-FR" sz="1000" dirty="0">
                <a:effectLst/>
                <a:latin typeface="Arial" panose="020B0604020202020204" pitchFamily="34" charset="0"/>
              </a:rPr>
              <a:t>Mettez en avant le fait que le système de fichiers NTFS est le système de fichiers par défaut de Windows 10. Insistez sur le fait que vous pouvez utiliser le système de fichiers NTFS avec tous les systèmes d’exploitation Microsoft pris en charge, mais pas avec certains systèmes d’exploitation autres que Microsoft. Présentez les fonctionnalités que le système de fichiers NTFS prend en charge contrairement à FAT. Utilisez la diapositive comme référence, en plus de la capture d’écran qui met en avant les fonctionnalités spécifiques NTFS. Souvenez-vous que vous allez démontrer certaines des fonctionnalités NTFS à la fin de cette leçon.</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Quels sont les principaux avantages du système de fichiers NTFS ?</a:t>
            </a:r>
          </a:p>
          <a:p>
            <a:pPr>
              <a:lnSpc>
                <a:spcPct val="107000"/>
              </a:lnSpc>
              <a:spcAft>
                <a:spcPts val="800"/>
              </a:spcAft>
            </a:pPr>
            <a:r>
              <a:rPr lang="fr-FR" sz="1000" b="1" dirty="0">
                <a:effectLst/>
                <a:latin typeface="Arial" panose="020B0604020202020204" pitchFamily="34" charset="0"/>
              </a:rPr>
              <a:t>Réponse </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Le système de fichiers NTFS propose de nombreux avantages qui ne sont pas disponibles avec le système de fichiers FAT. Les fonctionnalités les plus importantes du système de fichiers NTFS sont la prise en charge de grands volumes, la sécurité, l’audit et le chiffrement.</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6</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1470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5737020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5"/>
            <a:ext cx="6153912" cy="6604000"/>
          </a:xfrm>
        </p:spPr>
        <p:txBody>
          <a:bodyPr>
            <a:noAutofit/>
          </a:bodyPr>
          <a:lstStyle/>
          <a:p>
            <a:endParaRPr lang="en-CA" dirty="0"/>
          </a:p>
        </p:txBody>
      </p:sp>
      <p:sp>
        <p:nvSpPr>
          <p:cNvPr id="4" name="Slide Number Placeholder 3"/>
          <p:cNvSpPr>
            <a:spLocks noGrp="1"/>
          </p:cNvSpPr>
          <p:nvPr>
            <p:ph type="sldNum" sz="quarter" idx="10"/>
          </p:nvPr>
        </p:nvSpPr>
        <p:spPr/>
        <p:txBody>
          <a:bodyPr/>
          <a:lstStyle/>
          <a:p>
            <a:fld id="{6A7F5BBE-844A-4184-9A3F-7AB48A189F2A}" type="slidenum">
              <a:rPr lang="en-CA" smtClean="0"/>
              <a:t>62</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2613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5955992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Savoir lister les imprimantes connectées à un ordinateur</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Vous pouvez lister les imprimantes connectées à un ordinateur de plusieurs façons. Vous pouvez utiliser la fonctionnalité Périphériques et imprimantes, l’outil de Gestion d’impression ou l’applet de commande Windows PowerShell </a:t>
            </a:r>
            <a:r>
              <a:rPr lang="fr-FR" sz="1000" b="1" dirty="0">
                <a:effectLst/>
                <a:latin typeface="Arial" panose="020B0604020202020204" pitchFamily="34" charset="0"/>
              </a:rPr>
              <a:t>Get-Printer (Trouver l’imprimante)</a:t>
            </a:r>
            <a:r>
              <a:rPr lang="fr-FR" sz="1000" dirty="0">
                <a:effectLst/>
                <a:latin typeface="Arial" panose="020B0604020202020204" pitchFamily="34" charset="0"/>
              </a:rPr>
              <a:t>.</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Par défaut, qui peut imprimer sur une imprimante récemment créée ?</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Par défaut, tout le monde a l’autorisation Imprimer sur une imprimante récemment créée, ce qui signifie que tout le monde peut imprimer sur cette imprimante.</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Savoir identifier l’imprimante par défaut</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Lorsque vous affichez les imprimantes dans Périphériques et imprimantes, l’imprimante par défaut </a:t>
            </a:r>
            <a:r>
              <a:rPr lang="fr-FR" sz="1000" dirty="0">
                <a:solidFill>
                  <a:srgbClr val="000000"/>
                </a:solidFill>
                <a:effectLst/>
                <a:latin typeface="Arial" panose="020B0604020202020204" pitchFamily="34" charset="0"/>
              </a:rPr>
              <a:t>a une coche verte à côté de son nom.</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63</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29184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27517151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ts val="1300"/>
              </a:lnSpc>
              <a:spcBef>
                <a:spcPts val="900"/>
              </a:spcBef>
              <a:spcAft>
                <a:spcPts val="300"/>
              </a:spcAft>
            </a:pPr>
            <a:r>
              <a:rPr lang="fr-FR" sz="1000" b="1" dirty="0">
                <a:effectLst/>
                <a:latin typeface="Arial" panose="020B0604020202020204" pitchFamily="34" charset="0"/>
              </a:rPr>
              <a:t>Méthode conseillée</a:t>
            </a:r>
            <a:r>
              <a:rPr lang="fr-FR" sz="1000" b="0" dirty="0">
                <a:effectLst/>
                <a:latin typeface="Arial" panose="020B0604020202020204" pitchFamily="34" charset="0"/>
              </a:rPr>
              <a:t> : </a:t>
            </a:r>
            <a:r>
              <a:rPr lang="fr-FR" sz="1000" b="1" dirty="0">
                <a:effectLst/>
                <a:latin typeface="Arial" panose="020B0604020202020204" pitchFamily="34" charset="0"/>
              </a:rPr>
              <a:t>Autorisations de fichiers</a:t>
            </a:r>
            <a:endParaRPr lang="fr-FR" sz="1000" b="1" dirty="0">
              <a:effectLst/>
              <a:latin typeface="Arial" panose="020B0604020202020204" pitchFamily="34" charset="0"/>
              <a:ea typeface="Times New Roman" panose="02020603050405020304" pitchFamily="18" charset="0"/>
              <a:cs typeface="Segoe UI" panose="020B0502040204020203" pitchFamily="34" charset="0"/>
            </a:endParaRPr>
          </a:p>
          <a:p>
            <a:pPr>
              <a:lnSpc>
                <a:spcPct val="107000"/>
              </a:lnSpc>
              <a:spcAft>
                <a:spcPts val="800"/>
              </a:spcAft>
            </a:pPr>
            <a:r>
              <a:rPr lang="fr-FR" sz="1000" dirty="0">
                <a:effectLst/>
                <a:latin typeface="Arial" panose="020B0604020202020204" pitchFamily="34" charset="0"/>
              </a:rPr>
              <a:t>Complétez ou adaptez les méthodes conseillées suivantes à vos conditions de travail :</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fr-FR" sz="1000" dirty="0">
                <a:effectLst/>
                <a:latin typeface="Arial" panose="020B0604020202020204" pitchFamily="34" charset="0"/>
              </a:rPr>
              <a:t>Afin de simplifier l’attribution d’autorisations, vous pouvez octroyer au groupe Tous publics l’autorisation de partage Contrôle total pour tous les partages et configurer les autorisations de fichiers pour contrôler l’accès. Limitez les autorisations de partage au minimum requis afin de fournir une couche de sécurité supplémentaire, au cas où les autorisations de fichiers seraient incorrectement configurées.</a:t>
            </a:r>
          </a:p>
          <a:p>
            <a:pPr marL="342900" indent="-342900">
              <a:lnSpc>
                <a:spcPct val="115000"/>
              </a:lnSpc>
              <a:spcAft>
                <a:spcPts val="995"/>
              </a:spcAft>
              <a:buFont typeface="Symbol" panose="05050102010706020507" pitchFamily="18" charset="2"/>
              <a:buChar char=""/>
            </a:pPr>
            <a:r>
              <a:rPr lang="fr-FR" sz="1000" dirty="0">
                <a:solidFill>
                  <a:prstClr val="black"/>
                </a:solidFill>
                <a:latin typeface="Arial" panose="020B0604020202020204" pitchFamily="34" charset="0"/>
              </a:rPr>
              <a:t>Lorsque vous désactivez l’héritage des autorisations, vous avez des options pour convertir les autorisations héritées en autorisations explicites ou pour supprimer toutes les autorisations héritées. Si vous voulez seulement poser des restrictions à un groupe ou un utilisateur en particulier, vous devrez convertir des autorisations héritées en autorisations explicites afin de simplifier le processus de configuration.</a:t>
            </a:r>
          </a:p>
          <a:p>
            <a:pPr lvl="0">
              <a:lnSpc>
                <a:spcPts val="1300"/>
              </a:lnSpc>
              <a:spcBef>
                <a:spcPts val="900"/>
              </a:spcBef>
              <a:spcAft>
                <a:spcPts val="300"/>
              </a:spcAft>
            </a:pPr>
            <a:r>
              <a:rPr lang="fr-FR" sz="1000" b="1" dirty="0">
                <a:solidFill>
                  <a:prstClr val="black"/>
                </a:solidFill>
                <a:latin typeface="Arial" panose="020B0604020202020204" pitchFamily="34" charset="0"/>
              </a:rPr>
              <a:t>Méthode conseillée</a:t>
            </a:r>
            <a:r>
              <a:rPr lang="fr-FR" sz="1000" dirty="0">
                <a:solidFill>
                  <a:prstClr val="black"/>
                </a:solidFill>
                <a:latin typeface="Arial" panose="020B0604020202020204" pitchFamily="34" charset="0"/>
              </a:rPr>
              <a:t> : </a:t>
            </a:r>
            <a:r>
              <a:rPr lang="fr-FR" sz="1000" b="1" dirty="0">
                <a:solidFill>
                  <a:prstClr val="black"/>
                </a:solidFill>
                <a:latin typeface="Arial" panose="020B0604020202020204" pitchFamily="34" charset="0"/>
              </a:rPr>
              <a:t>Gestion des dossiers partagés</a:t>
            </a:r>
            <a:endParaRPr lang="fr-FR" sz="1000" b="1" dirty="0">
              <a:solidFill>
                <a:prstClr val="black"/>
              </a:solidFill>
              <a:latin typeface="Arial" panose="020B0604020202020204" pitchFamily="34" charset="0"/>
              <a:ea typeface="Times New Roman" panose="02020603050405020304" pitchFamily="18" charset="0"/>
              <a:cs typeface="Segoe UI" panose="020B0502040204020203" pitchFamily="34" charset="0"/>
            </a:endParaRPr>
          </a:p>
          <a:p>
            <a:pPr lvl="0">
              <a:lnSpc>
                <a:spcPct val="107000"/>
              </a:lnSpc>
              <a:spcAft>
                <a:spcPts val="800"/>
              </a:spcAft>
            </a:pPr>
            <a:r>
              <a:rPr lang="fr-FR" sz="1000" dirty="0">
                <a:solidFill>
                  <a:prstClr val="black"/>
                </a:solidFill>
                <a:latin typeface="Arial" panose="020B0604020202020204" pitchFamily="34" charset="0"/>
              </a:rPr>
              <a:t>Complétez ou adaptez les méthodes conseillées suivantes à vos conditions de travail :</a:t>
            </a:r>
            <a:endParaRPr lang="fr-FR" sz="1000" dirty="0">
              <a:solidFill>
                <a:prstClr val="black"/>
              </a:solidFill>
              <a:latin typeface="Arial" panose="020B0604020202020204" pitchFamily="34" charset="0"/>
              <a:ea typeface="Calibri" panose="020F0502020204030204" pitchFamily="34" charset="0"/>
              <a:cs typeface="Times New Roman" panose="02020603050405020304" pitchFamily="18" charset="0"/>
            </a:endParaRPr>
          </a:p>
          <a:p>
            <a:pPr marL="342900" lvl="0" indent="-342900">
              <a:lnSpc>
                <a:spcPct val="115000"/>
              </a:lnSpc>
              <a:spcAft>
                <a:spcPts val="995"/>
              </a:spcAft>
              <a:buFont typeface="Symbol" panose="05050102010706020507" pitchFamily="18" charset="2"/>
              <a:buChar char=""/>
            </a:pPr>
            <a:r>
              <a:rPr lang="fr-FR" sz="1000" dirty="0">
                <a:solidFill>
                  <a:prstClr val="black"/>
                </a:solidFill>
                <a:latin typeface="Arial" panose="020B0604020202020204" pitchFamily="34" charset="0"/>
              </a:rPr>
              <a:t>N’oubliez pas que le Partage de fichiers et de dossiers en réseau (parfois appelé Partage de fichiers simple) modifie les autorisations des fichiers et des dossiers partagés, tandis que le Partage avancé ne modifie pas les autorisations des fichiers, mais définit les autorisations de partage.</a:t>
            </a:r>
            <a:endParaRPr lang="fr-FR"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995"/>
              </a:spcAft>
              <a:buFont typeface="Symbol" panose="05050102010706020507" pitchFamily="18" charset="2"/>
              <a:buChar char=""/>
            </a:pPr>
            <a:r>
              <a:rPr lang="fr-FR" sz="1000" dirty="0">
                <a:solidFill>
                  <a:prstClr val="black"/>
                </a:solidFill>
                <a:latin typeface="Arial" panose="020B0604020202020204" pitchFamily="34" charset="0"/>
              </a:rPr>
              <a:t>Si le compte d’utilisateur invité est activé sur votre ordinateur, le groupe Tous publics inclut tout le monde. Il est recommandé de supprimer le groupe Tous publics de toutes les listes d’autorisations et le remplacer par le groupe Utilisateurs authentifiés. </a:t>
            </a:r>
            <a:endParaRPr lang="fr-FR"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995"/>
              </a:spcAft>
              <a:buFont typeface="Symbol" panose="05050102010706020507" pitchFamily="18" charset="2"/>
              <a:buChar char=""/>
            </a:pPr>
            <a:r>
              <a:rPr lang="fr-FR" sz="1000" dirty="0">
                <a:solidFill>
                  <a:prstClr val="black"/>
                </a:solidFill>
                <a:latin typeface="Arial" panose="020B0604020202020204" pitchFamily="34" charset="0"/>
              </a:rPr>
              <a:t>Ayez conscience du fait que si vous utilisez un pare-feu différent de ceux inclus dans Windows 10, il peut interférer avec les fonctionnalités de découverte du réseau et de partage de fichiers.</a:t>
            </a:r>
          </a:p>
          <a:p>
            <a:pPr>
              <a:lnSpc>
                <a:spcPct val="115000"/>
              </a:lnSpc>
              <a:spcAft>
                <a:spcPts val="995"/>
              </a:spcAft>
            </a:pPr>
            <a:endParaRPr lang="fr-FR"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64</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1470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
        <p:nvSpPr>
          <p:cNvPr id="7" name="TextBox 6"/>
          <p:cNvSpPr txBox="1"/>
          <p:nvPr/>
        </p:nvSpPr>
        <p:spPr>
          <a:xfrm>
            <a:off x="0" y="8890000"/>
            <a:ext cx="1871025" cy="246221"/>
          </a:xfrm>
          <a:prstGeom prst="rect">
            <a:avLst/>
          </a:prstGeom>
          <a:noFill/>
        </p:spPr>
        <p:txBody>
          <a:bodyPr vert="horz" wrap="none" rtlCol="0">
            <a:spAutoFit/>
          </a:bodyPr>
          <a:lstStyle/>
          <a:p>
            <a:r>
              <a:rPr lang="fr-FR" sz="1000" dirty="0">
                <a:latin typeface="Arial" panose="020B0604020202020204" pitchFamily="34" charset="0"/>
              </a:rPr>
              <a:t>(D’autres remarques figurent sur la diapositive suivante)</a:t>
            </a:r>
          </a:p>
        </p:txBody>
      </p:sp>
    </p:spTree>
    <p:extLst>
      <p:ext uri="{BB962C8B-B14F-4D97-AF65-F5344CB8AC3E}">
        <p14:creationId xmlns:p14="http://schemas.microsoft.com/office/powerpoint/2010/main" val="18984799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fr-FR" sz="1000" b="1" dirty="0">
                <a:latin typeface="Arial" panose="020B0604020202020204" pitchFamily="34" charset="0"/>
              </a:rPr>
              <a:t>Questions de contrôle des acquis</a:t>
            </a:r>
            <a:endParaRPr lang="fr-FR"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b="1" dirty="0">
                <a:latin typeface="Arial" panose="020B0604020202020204" pitchFamily="34" charset="0"/>
              </a:rPr>
              <a:t>Question</a:t>
            </a:r>
            <a:endParaRPr lang="fr-FR"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latin typeface="Arial" panose="020B0604020202020204" pitchFamily="34" charset="0"/>
              </a:rPr>
              <a:t>Sur quels objets pouvez-vous paramétrer des autorisations de fichiers ?</a:t>
            </a:r>
          </a:p>
          <a:p>
            <a:pPr>
              <a:lnSpc>
                <a:spcPct val="107000"/>
              </a:lnSpc>
              <a:spcAft>
                <a:spcPts val="800"/>
              </a:spcAft>
            </a:pPr>
            <a:r>
              <a:rPr lang="fr-FR" sz="1000" b="1" dirty="0">
                <a:latin typeface="Arial" panose="020B0604020202020204" pitchFamily="34" charset="0"/>
              </a:rPr>
              <a:t>Réponse</a:t>
            </a:r>
            <a:endParaRPr lang="fr-FR"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latin typeface="Arial" panose="020B0604020202020204" pitchFamily="34" charset="0"/>
              </a:rPr>
              <a:t>Vous pouvez paramétrer des autorisations de fichiers sur les volumes, les dossiers et les fichiers.</a:t>
            </a:r>
          </a:p>
          <a:p>
            <a:pPr>
              <a:lnSpc>
                <a:spcPct val="107000"/>
              </a:lnSpc>
              <a:spcAft>
                <a:spcPts val="800"/>
              </a:spcAft>
            </a:pPr>
            <a:r>
              <a:rPr lang="fr-FR" sz="1000" b="1" dirty="0">
                <a:latin typeface="Arial" panose="020B0604020202020204" pitchFamily="34" charset="0"/>
              </a:rPr>
              <a:t>Question</a:t>
            </a:r>
            <a:endParaRPr lang="fr-FR"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latin typeface="Arial" panose="020B0604020202020204" pitchFamily="34" charset="0"/>
              </a:rPr>
              <a:t>Robin a récemment créé une feuille de calcul et elle a assigné des autorisations de fichiers afin qu’elle seule, puisse y accéder. Suite à la réorganisation du système, le fichier a été déplacé dans un dossier sur un volume NTFS différent, et Robin s’est rendu compte que d’autres utilisateurs pouvaient ouvrir sa feuille de calcul. Quelle est la cause probable de cette situation ?</a:t>
            </a:r>
            <a:endParaRPr lang="fr-FR"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b="1" dirty="0">
                <a:latin typeface="Arial" panose="020B0604020202020204" pitchFamily="34" charset="0"/>
              </a:rPr>
              <a:t>Réponse</a:t>
            </a:r>
            <a:endParaRPr lang="fr-FR"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latin typeface="Arial" panose="020B0604020202020204" pitchFamily="34" charset="0"/>
              </a:rPr>
              <a:t>La feuille de calcul ayant été déplacée sur une autre partition, les autorisations de fichier du fichier déplacé ont été héritées du nouveau parent. Les autorisations explicites configurées par Robin n’ont pas toutes été conservées lorsque le fichier a été déplacé. </a:t>
            </a:r>
            <a:endParaRPr lang="fr-FR"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b="1" dirty="0">
                <a:latin typeface="Arial" panose="020B0604020202020204" pitchFamily="34" charset="0"/>
              </a:rPr>
              <a:t>Question</a:t>
            </a:r>
            <a:endParaRPr lang="fr-FR"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latin typeface="Arial" panose="020B0604020202020204" pitchFamily="34" charset="0"/>
              </a:rPr>
              <a:t>Pouvez-vous accéder au contenu des dossiers de travail sur un ordinateur sans connexion au réseau ?</a:t>
            </a:r>
          </a:p>
          <a:p>
            <a:pPr>
              <a:lnSpc>
                <a:spcPct val="107000"/>
              </a:lnSpc>
              <a:spcAft>
                <a:spcPts val="800"/>
              </a:spcAft>
            </a:pPr>
            <a:r>
              <a:rPr lang="fr-FR" sz="1000" b="1" dirty="0">
                <a:latin typeface="Arial" panose="020B0604020202020204" pitchFamily="34" charset="0"/>
              </a:rPr>
              <a:t>Réponse</a:t>
            </a:r>
            <a:endParaRPr lang="fr-FR"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latin typeface="Arial" panose="020B0604020202020204" pitchFamily="34" charset="0"/>
              </a:rPr>
              <a:t>Un ordinateur qui prend en charge les dossiers de travail crée une copie locale du contenu des dossiers de travail. Si la connectivité réseau n’est pas disponible, vous pourrez toujours accéder à la copie locale et la modifier. </a:t>
            </a:r>
            <a:r>
              <a:rPr lang="fr-FR" sz="1000">
                <a:latin typeface="Arial" panose="020B0604020202020204" pitchFamily="34" charset="0"/>
              </a:rPr>
              <a:t>Lorsque la connectivité réseau est restaurée, les modifications locales se synchronisent de manière transparente avec le contenu du dossier de travail présent sur un serveur de fichiers.</a:t>
            </a:r>
          </a:p>
          <a:p>
            <a:pPr marL="342900" lvl="0" indent="-342900">
              <a:lnSpc>
                <a:spcPct val="115000"/>
              </a:lnSpc>
              <a:spcAft>
                <a:spcPts val="995"/>
              </a:spcAft>
              <a:buFont typeface="Symbol" panose="05050102010706020507" pitchFamily="18" charset="2"/>
              <a:buChar char=""/>
            </a:pPr>
            <a:endParaRPr lang="fr-FR" sz="1000" dirty="0"/>
          </a:p>
        </p:txBody>
      </p:sp>
      <p:sp>
        <p:nvSpPr>
          <p:cNvPr id="4" name="Slide Number Placeholder 3"/>
          <p:cNvSpPr>
            <a:spLocks noGrp="1"/>
          </p:cNvSpPr>
          <p:nvPr>
            <p:ph type="sldNum" sz="quarter" idx="10"/>
          </p:nvPr>
        </p:nvSpPr>
        <p:spPr/>
        <p:txBody>
          <a:bodyPr/>
          <a:lstStyle/>
          <a:p>
            <a:fld id="{6A7F5BBE-844A-4184-9A3F-7AB48A189F2A}" type="slidenum">
              <a:rPr lang="en-CA" smtClean="0"/>
              <a:t>65</a:t>
            </a:fld>
            <a:endParaRPr lang="en-CA" dirty="0"/>
          </a:p>
        </p:txBody>
      </p:sp>
      <p:sp>
        <p:nvSpPr>
          <p:cNvPr id="6" name="Rectangle 5"/>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200" b="1" dirty="0">
                <a:solidFill>
                  <a:srgbClr val="000000"/>
                </a:solidFill>
                <a:latin typeface="Arial" panose="020B0604020202020204" pitchFamily="34" charset="0"/>
              </a:rPr>
              <a:t>20697-1B</a:t>
            </a:r>
          </a:p>
        </p:txBody>
      </p:sp>
      <p:sp>
        <p:nvSpPr>
          <p:cNvPr id="7" name="Rectangle 6"/>
          <p:cNvSpPr/>
          <p:nvPr/>
        </p:nvSpPr>
        <p:spPr>
          <a:xfrm>
            <a:off x="0" y="238125"/>
            <a:ext cx="342900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3777738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fr-FR" sz="1000" dirty="0">
                <a:effectLst/>
                <a:latin typeface="Arial" panose="020B0604020202020204" pitchFamily="34" charset="0"/>
              </a:rPr>
              <a:t>Expliquez que ReFS a été conçu pour les serveurs de fichiers. Il offre le plus haut niveau de résilience pour les défaillances matérielles et logicielles et il prend en charge des volumes de stockage pour des données de plusieurs pétaoctets. Dans le système d’exploitation Windows Server, vous pouvez utiliser ReFS comme système de fichiers sur des disques uniques. Cependant, avec Windows 10, vous ne pouvez l’utiliser que pour des espaces de stockage miroir. Expliquer le ReFS prend en charge les fonctionnalités principales de NTFS qui sont avantageuses sur les serveurs de fichiers, comme la sécurité et l’audit. Indiquez que les autres fonctionnalités NTFS, telles que la compression, les quotas, le chiffrement et la réduction de volumes, ne sont pas disponibles sur les volumes ReFS. Faites également remarquer que Windows 10 n’est pas conçu comme un serveur de fichiers. C’est pour ça que vous utiliserez rarement ReFS pour Windows 10. </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pouvez-vous utiliser la Gestion des disques ou l’Explorateur de fichiers pour formater un volume avec ReFS dans Windows 10 ?</a:t>
            </a:r>
          </a:p>
          <a:p>
            <a:pPr>
              <a:lnSpc>
                <a:spcPct val="107000"/>
              </a:lnSpc>
              <a:spcAft>
                <a:spcPts val="800"/>
              </a:spcAft>
            </a:pPr>
            <a:r>
              <a:rPr lang="fr-FR" sz="1000" b="1" dirty="0">
                <a:effectLst/>
                <a:latin typeface="Arial" panose="020B0604020202020204" pitchFamily="34" charset="0"/>
              </a:rPr>
              <a:t>Réponse</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Vous pouvez utiliser la Gestion des disques ou l’Explorateur de fichiers pour formater un volume avec ReFS dans Windows 10 seulement si le volume est paramétré comme un miroir double ou triple sur l’espace de stockage. Dans le cas contraire, vous ne pouvez pas utiliser ReFS sur Windows 10. </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8</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1470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4108312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endParaRPr lang="en-CA" sz="1000"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10</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3756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3977797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fr-FR" sz="1000" dirty="0">
                <a:effectLst/>
                <a:latin typeface="Arial" panose="020B0604020202020204" pitchFamily="34" charset="0"/>
              </a:rPr>
              <a:t>Liste les rubriques de cette leçon et fournit un aperçu de ce que chaque rubrique aborde. Demandez si un stagiaire a de l’expérience avec le contrôle d’accès dynamique, puis, suivant la réponse, prenez le temps nécessaire pour aborder l’implémentation de conditions pour limiter l’accès aux fichiers et aux dossiers.</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Quels sont les deux systèmes de fichiers sur lesquels vous pouvez attribuer des autorisations dans Windows 10 ?</a:t>
            </a:r>
          </a:p>
          <a:p>
            <a:pPr>
              <a:lnSpc>
                <a:spcPct val="107000"/>
              </a:lnSpc>
              <a:spcAft>
                <a:spcPts val="800"/>
              </a:spcAft>
            </a:pPr>
            <a:r>
              <a:rPr lang="fr-FR" sz="1000" dirty="0">
                <a:effectLst/>
                <a:latin typeface="Arial" panose="020B0604020202020204" pitchFamily="34" charset="0"/>
              </a:rPr>
              <a:t>(   ) Option 1 : FAT</a:t>
            </a:r>
          </a:p>
          <a:p>
            <a:pPr>
              <a:lnSpc>
                <a:spcPct val="107000"/>
              </a:lnSpc>
              <a:spcAft>
                <a:spcPts val="800"/>
              </a:spcAft>
            </a:pPr>
            <a:r>
              <a:rPr lang="fr-FR" sz="1000" dirty="0">
                <a:effectLst/>
                <a:latin typeface="Arial" panose="020B0604020202020204" pitchFamily="34" charset="0"/>
              </a:rPr>
              <a:t>(   ) Option 2 : FAT32</a:t>
            </a:r>
          </a:p>
          <a:p>
            <a:pPr>
              <a:lnSpc>
                <a:spcPct val="107000"/>
              </a:lnSpc>
              <a:spcAft>
                <a:spcPts val="800"/>
              </a:spcAft>
            </a:pPr>
            <a:r>
              <a:rPr lang="fr-FR" sz="1000" dirty="0">
                <a:effectLst/>
                <a:latin typeface="Arial" panose="020B0604020202020204" pitchFamily="34" charset="0"/>
              </a:rPr>
              <a:t>(   ) Option 3 : exFAT</a:t>
            </a:r>
          </a:p>
          <a:p>
            <a:pPr>
              <a:lnSpc>
                <a:spcPct val="107000"/>
              </a:lnSpc>
              <a:spcAft>
                <a:spcPts val="800"/>
              </a:spcAft>
            </a:pPr>
            <a:r>
              <a:rPr lang="fr-FR" sz="1000" dirty="0">
                <a:effectLst/>
                <a:latin typeface="Arial" panose="020B0604020202020204" pitchFamily="34" charset="0"/>
              </a:rPr>
              <a:t>(   ) Option 4 : NTFS</a:t>
            </a:r>
          </a:p>
          <a:p>
            <a:pPr>
              <a:lnSpc>
                <a:spcPct val="107000"/>
              </a:lnSpc>
              <a:spcAft>
                <a:spcPts val="800"/>
              </a:spcAft>
            </a:pPr>
            <a:r>
              <a:rPr lang="fr-FR" sz="1000" dirty="0">
                <a:effectLst/>
                <a:latin typeface="Arial" panose="020B0604020202020204" pitchFamily="34" charset="0"/>
              </a:rPr>
              <a:t>(   ) Option 5 : ReFS</a:t>
            </a:r>
          </a:p>
          <a:p>
            <a:pPr>
              <a:lnSpc>
                <a:spcPct val="107000"/>
              </a:lnSpc>
              <a:spcAft>
                <a:spcPts val="800"/>
              </a:spcAft>
            </a:pPr>
            <a:r>
              <a:rPr lang="fr-FR" sz="1000" b="1" dirty="0">
                <a:effectLst/>
                <a:latin typeface="Arial" panose="020B0604020202020204" pitchFamily="34" charset="0"/>
              </a:rPr>
              <a:t>Réponse </a:t>
            </a:r>
          </a:p>
          <a:p>
            <a:pPr>
              <a:lnSpc>
                <a:spcPct val="107000"/>
              </a:lnSpc>
              <a:spcAft>
                <a:spcPts val="800"/>
              </a:spcAft>
            </a:pPr>
            <a:r>
              <a:rPr lang="fr-FR" sz="1000" dirty="0">
                <a:latin typeface="Arial" panose="020B0604020202020204" pitchFamily="34" charset="0"/>
              </a:rPr>
              <a:t>(√) Option 4 : NTFS</a:t>
            </a:r>
          </a:p>
          <a:p>
            <a:pPr>
              <a:lnSpc>
                <a:spcPct val="107000"/>
              </a:lnSpc>
              <a:spcAft>
                <a:spcPts val="800"/>
              </a:spcAft>
            </a:pPr>
            <a:r>
              <a:rPr lang="fr-FR" sz="1000" dirty="0">
                <a:latin typeface="Arial" panose="020B0604020202020204" pitchFamily="34" charset="0"/>
              </a:rPr>
              <a:t>(√) Option 5 : ReFS</a:t>
            </a:r>
          </a:p>
          <a:p>
            <a:pPr>
              <a:lnSpc>
                <a:spcPct val="107000"/>
              </a:lnSpc>
              <a:spcAft>
                <a:spcPts val="800"/>
              </a:spcAft>
            </a:pPr>
            <a:r>
              <a:rPr lang="fr-FR" sz="1000" b="1" dirty="0">
                <a:effectLst/>
                <a:latin typeface="Arial" panose="020B0604020202020204" pitchFamily="34" charset="0"/>
              </a:rPr>
              <a:t>Question</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Vous pouvez modifier des autorisations héritées sur un fichier sans en désactiver l’héritage.</a:t>
            </a:r>
          </a:p>
          <a:p>
            <a:pPr>
              <a:lnSpc>
                <a:spcPct val="107000"/>
              </a:lnSpc>
              <a:spcAft>
                <a:spcPts val="800"/>
              </a:spcAft>
            </a:pPr>
            <a:r>
              <a:rPr lang="fr-FR" sz="1000" dirty="0">
                <a:effectLst/>
                <a:latin typeface="Arial" panose="020B0604020202020204" pitchFamily="34" charset="0"/>
              </a:rPr>
              <a:t>(   ) Faux</a:t>
            </a:r>
          </a:p>
          <a:p>
            <a:pPr>
              <a:lnSpc>
                <a:spcPct val="107000"/>
              </a:lnSpc>
              <a:spcAft>
                <a:spcPts val="800"/>
              </a:spcAft>
            </a:pPr>
            <a:r>
              <a:rPr lang="fr-FR" sz="1000" dirty="0">
                <a:effectLst/>
                <a:latin typeface="Arial" panose="020B0604020202020204" pitchFamily="34" charset="0"/>
              </a:rPr>
              <a:t>(   ) Vrai</a:t>
            </a:r>
          </a:p>
          <a:p>
            <a:pPr>
              <a:lnSpc>
                <a:spcPct val="107000"/>
              </a:lnSpc>
              <a:spcAft>
                <a:spcPts val="800"/>
              </a:spcAft>
            </a:pPr>
            <a:r>
              <a:rPr lang="fr-FR" sz="1000" b="1" dirty="0">
                <a:effectLst/>
                <a:latin typeface="Arial" panose="020B0604020202020204" pitchFamily="34" charset="0"/>
              </a:rPr>
              <a:t>Réponse :</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000" dirty="0">
                <a:effectLst/>
                <a:latin typeface="Arial" panose="020B0604020202020204" pitchFamily="34" charset="0"/>
              </a:rPr>
              <a:t>(√) Faux</a:t>
            </a:r>
          </a:p>
          <a:p>
            <a:pPr>
              <a:lnSpc>
                <a:spcPct val="107000"/>
              </a:lnSpc>
              <a:spcAft>
                <a:spcPts val="800"/>
              </a:spcAft>
            </a:pPr>
            <a:r>
              <a:rPr lang="fr-FR" sz="1000" dirty="0">
                <a:effectLst/>
                <a:latin typeface="Arial" panose="020B0604020202020204" pitchFamily="34" charset="0"/>
              </a:rPr>
              <a:t>(   ) Vrai</a:t>
            </a:r>
            <a:endParaRPr lang="fr-FR"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A7F5BBE-844A-4184-9A3F-7AB48A189F2A}" type="slidenum">
              <a:rPr lang="en-CA" smtClean="0"/>
              <a:t>11</a:t>
            </a:fld>
            <a:endParaRPr lang="fr-FR"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000000"/>
                </a:solidFill>
                <a:latin typeface="Arial" panose="020B0604020202020204" pitchFamily="34" charset="0"/>
              </a:rPr>
              <a:t>20697-1B</a:t>
            </a:r>
          </a:p>
        </p:txBody>
      </p:sp>
      <p:sp>
        <p:nvSpPr>
          <p:cNvPr id="6" name="Rectangle 5"/>
          <p:cNvSpPr/>
          <p:nvPr/>
        </p:nvSpPr>
        <p:spPr>
          <a:xfrm>
            <a:off x="0" y="238125"/>
            <a:ext cx="3314700"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rgbClr val="336699"/>
                </a:solidFill>
                <a:latin typeface="Arial" panose="020B0604020202020204" pitchFamily="34" charset="0"/>
              </a:rPr>
              <a:t>6 : Gestion des fichiers et des imprimantes</a:t>
            </a:r>
          </a:p>
        </p:txBody>
      </p:sp>
    </p:spTree>
    <p:extLst>
      <p:ext uri="{BB962C8B-B14F-4D97-AF65-F5344CB8AC3E}">
        <p14:creationId xmlns:p14="http://schemas.microsoft.com/office/powerpoint/2010/main" val="308650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516026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04703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982264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555392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71285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251437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7581692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464175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638664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70067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6565338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2440475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548678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53754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38731294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617927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247318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722623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215339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4475860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3402054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867852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51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9040566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9157358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16213884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5145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24581956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019166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259997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078300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884826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4838736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878090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25155502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602175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575898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37445638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35069239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65124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37499205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364581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038515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35035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431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276990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4273600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1226951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709605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444405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07074971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53102579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254724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7576803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919603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074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4273104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671794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50033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7799823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1885602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466621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090014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89278832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198828750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376580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3830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449932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258060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927185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96980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076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572084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0446972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5202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438136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63314117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2919988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835896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875499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5529268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835949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098394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705390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41483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2137200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2539117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35962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54798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306655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89525665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415310362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037254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46617156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816920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179773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513613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42556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2919574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619396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97769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522734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27360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403711362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54942180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573186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17004260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201733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694458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678979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418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9442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3130706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6520481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2920578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659345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100651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59421841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59215658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100712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89700000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109868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80186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7023856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366599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57480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6566523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0204275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315167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33371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49990948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27853365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330108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516529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873396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196995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633590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261166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42547"/>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1942956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8273773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011033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064386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668448691"/>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19218121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012894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3853091"/>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92011304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88508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916256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910337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67691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35305744"/>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45158464"/>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246267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65242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86220124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80896723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91755928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680155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70252923"/>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636272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077564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930801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746471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912890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267247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175744795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040544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044455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665321495"/>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209039787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449690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56158792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51025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4549961"/>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4065901"/>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2523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868862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2236827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9396591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3829752"/>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3666795"/>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4087003714"/>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464601003"/>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7366763"/>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86629020"/>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4278498"/>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5916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97943886"/>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678672"/>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90338"/>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6781320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4767118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495152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3743601"/>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53082669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1671343863"/>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581717"/>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2930174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72637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86923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1554840"/>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7529995"/>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2707247"/>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07219582"/>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80982962"/>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6141290"/>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3107284"/>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410338931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2381518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4561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277028"/>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94312617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097392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263007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3493016"/>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282786"/>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64668891"/>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53970972"/>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9704591"/>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4476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2297595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6815571"/>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627611928"/>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160941923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565186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967221140"/>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7577125"/>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8061444"/>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3149906"/>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680342"/>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00744052"/>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272152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54055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5003864"/>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653013"/>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080364883"/>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1594555627"/>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6256922"/>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782194607"/>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4605667"/>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450287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9258333"/>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119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3331433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97356196"/>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51718596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5145811"/>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7171406"/>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071039988"/>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2490942883"/>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0175233"/>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71075902"/>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945079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95157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14320400"/>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7242925"/>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612244"/>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32917821"/>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22874867"/>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5154198"/>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248438"/>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819268875"/>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573578400"/>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800252"/>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24926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644780"/>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5687966"/>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357373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3951606"/>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26371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90041878"/>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07504609"/>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113160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431404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86556005"/>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3182656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2671572"/>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5922599"/>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613662046"/>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792162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9214961"/>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865428"/>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761206"/>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17362061"/>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586239996"/>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622878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99726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4085398538"/>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3342289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2166853595"/>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2432849"/>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926355622"/>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4144942"/>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8937991"/>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8561822"/>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9639582"/>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9406996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190752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197014013"/>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4604176"/>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0311843"/>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913692361"/>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908779381"/>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2694636"/>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20448435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012614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6325447"/>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9070079"/>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411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4345424"/>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65655906"/>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266674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5114762"/>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971684"/>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871740570"/>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2053769714"/>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6382959"/>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49470765"/>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3534033"/>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6844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582555536"/>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1851709"/>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658745"/>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95838012"/>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14926866"/>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9846453"/>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244358"/>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468939597"/>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056172376"/>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9674297"/>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842354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71560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082611"/>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6727870"/>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184236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289587"/>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603175"/>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99491141"/>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130476"/>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338806"/>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3671933"/>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4197677115"/>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88668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476843"/>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87684211"/>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3792104"/>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433770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0858621"/>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043084"/>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99836831"/>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91863940"/>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742155"/>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8270754"/>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1328689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6689277"/>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2975759402"/>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6859885"/>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068323951"/>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9188316"/>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4190052"/>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61269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826447"/>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8041721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68529811"/>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00546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802729"/>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0927879"/>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4278240592"/>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1550615634"/>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2807204"/>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939338936"/>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0955235"/>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2631746"/>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5279944"/>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199029"/>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568819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73339976"/>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78511648"/>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6426248"/>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2131343"/>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635095199"/>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037941253"/>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615332"/>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90578459"/>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0220127"/>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806875"/>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795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55564463"/>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670083"/>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03525051"/>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29122905"/>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4972036"/>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6989325"/>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214515819"/>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693666345"/>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6228147"/>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18487753"/>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07131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135649"/>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8044393"/>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7872721"/>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636034"/>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41245030"/>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98992430"/>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7817023"/>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1958025"/>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996525923"/>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781588704"/>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50944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182212"/>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06238249"/>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3658883"/>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9275522"/>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589288"/>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487366"/>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0981895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05436007"/>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140188"/>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5602"/>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4309864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001104168"/>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80584445"/>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1514132"/>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985677344"/>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3096892"/>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8723169"/>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0457114"/>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657881"/>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3636034"/>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13039147"/>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06404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1890140098"/>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0492064"/>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660631195"/>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437818760"/>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1075702"/>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06025920"/>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7850819"/>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3064366"/>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8784116"/>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232664"/>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084451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91756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5184301"/>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06865937"/>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813543"/>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0783694"/>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35131610"/>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744415510"/>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52451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51990343"/>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1737212"/>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941164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15297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554639944"/>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031195"/>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23325296"/>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06488242"/>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1809166"/>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6822685"/>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4117539154"/>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375896339"/>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160450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381214219"/>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55278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5969518"/>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3017215"/>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5527980"/>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7872490"/>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0136464"/>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11543636"/>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9186546"/>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727792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350741248"/>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61840646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98984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7922547"/>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054181289"/>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791368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2334176"/>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4700466"/>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1622968"/>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96386452"/>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04809986"/>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86418"/>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2092595"/>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1945349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196804"/>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4125504827"/>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6185165"/>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500942937"/>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9215103"/>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4164654"/>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5903574"/>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50318"/>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90536373"/>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53382288"/>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5106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6204478"/>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3869824"/>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987714118"/>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270076113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3897632"/>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159659443"/>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978318"/>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464603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9875467"/>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740665"/>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8376800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92644567"/>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557245598"/>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673052"/>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0159276"/>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137950999"/>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589114250"/>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1681252"/>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756170605"/>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4330565"/>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635888"/>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39669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66428344"/>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55315"/>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18009944"/>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54652348"/>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081069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1071723"/>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090487016"/>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248863137"/>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5174207"/>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218343748"/>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29695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82180"/>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4136056"/>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5088182"/>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9579161"/>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9283208"/>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19509628"/>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4559659"/>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7334886"/>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144112437"/>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490101913"/>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17880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206127"/>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71778582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0337319"/>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1406254"/>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9843639"/>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206600"/>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450841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153840"/>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615436"/>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809492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532043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81256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124916186"/>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1337650684"/>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804993"/>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38561301"/>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357934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6551850"/>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1745069"/>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319617"/>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0942480"/>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85028412"/>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579596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551617099"/>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1995370"/>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592286213"/>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654714867"/>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316850"/>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29144180"/>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7903287"/>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5158233"/>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9468077"/>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986201"/>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115690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121605"/>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36352870"/>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4531146"/>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431258"/>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846465718"/>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2676375058"/>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9211247"/>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93142235"/>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6813096"/>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2531809"/>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072025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103891412"/>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91344"/>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66748959"/>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35992788"/>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1407976"/>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1772009"/>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382921186"/>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2684506442"/>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7279018"/>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146867956"/>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24479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5057087"/>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7528326"/>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848760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441172"/>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21202913"/>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16594796"/>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305278"/>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5642385"/>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952571387"/>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228639023"/>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46621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3742358"/>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5885817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185814"/>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682524"/>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1026757"/>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664929"/>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05930284"/>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5625794"/>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4842947"/>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315611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48655301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3628852"/>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2837540726"/>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0711527"/>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559652196"/>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8999405"/>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2062816"/>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052458"/>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618948"/>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077193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14243229"/>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95216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8793062"/>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2793261"/>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957886091"/>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2732751323"/>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8737053"/>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98053368"/>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845322"/>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1558134"/>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4478580"/>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8743613"/>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6742821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4293913"/>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43903658"/>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4467583"/>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3871467"/>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324380727"/>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998429606"/>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5123587"/>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375836707"/>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2564801"/>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2274703"/>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23508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18202440"/>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9477435"/>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75933077"/>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5180795"/>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8895200"/>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277292"/>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35405577"/>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2745980686"/>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7447453"/>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30988628"/>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4556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63285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2615578"/>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2231394"/>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513587"/>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5495868"/>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4550563"/>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03982276"/>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6709588"/>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5911547"/>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356277434"/>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4290747172"/>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8973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4066992"/>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896531742"/>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5380850"/>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0018986"/>
      </p:ext>
    </p:extLst>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9765367"/>
      </p:ext>
    </p:extLst>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893553"/>
      </p:ext>
    </p:extLst>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39799949"/>
      </p:ext>
    </p:extLst>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452417"/>
      </p:ext>
    </p:extLst>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981661"/>
      </p:ext>
    </p:extLst>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83552"/>
      </p:ext>
    </p:extLst>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0391311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087458160"/>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186333322"/>
      </p:ext>
    </p:extLst>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6846841"/>
      </p:ext>
    </p:extLst>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229544480"/>
      </p:ext>
    </p:extLst>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000671"/>
      </p:ext>
    </p:extLst>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76956"/>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395211"/>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8544535"/>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27113943"/>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54089838"/>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914140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1026556485"/>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8859990"/>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6662512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49841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8504918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40672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707696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071662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373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961200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7062734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15042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162536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658153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0102898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137381039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50861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3595450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189029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2285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861471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66767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7408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6676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2835752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458462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817288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73499372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15576909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914034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991154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theme" Target="../theme/theme13.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theme" Target="../theme/theme1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theme" Target="../theme/theme15.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theme" Target="../theme/theme16.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theme" Target="../theme/theme17.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2" Type="http://schemas.openxmlformats.org/officeDocument/2006/relationships/slideLayout" Target="../slideLayouts/slideLayout194.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0" Type="http://schemas.openxmlformats.org/officeDocument/2006/relationships/slideLayout" Target="../slideLayouts/slideLayout202.xml"/><Relationship Id="rId4" Type="http://schemas.openxmlformats.org/officeDocument/2006/relationships/slideLayout" Target="../slideLayouts/slideLayout196.xml"/><Relationship Id="rId9" Type="http://schemas.openxmlformats.org/officeDocument/2006/relationships/slideLayout" Target="../slideLayouts/slideLayout201.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theme" Target="../theme/theme18.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2" Type="http://schemas.openxmlformats.org/officeDocument/2006/relationships/slideLayout" Target="../slideLayouts/slideLayout206.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0" Type="http://schemas.openxmlformats.org/officeDocument/2006/relationships/slideLayout" Target="../slideLayouts/slideLayout214.xml"/><Relationship Id="rId4" Type="http://schemas.openxmlformats.org/officeDocument/2006/relationships/slideLayout" Target="../slideLayouts/slideLayout208.xml"/><Relationship Id="rId9" Type="http://schemas.openxmlformats.org/officeDocument/2006/relationships/slideLayout" Target="../slideLayouts/slideLayout213.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theme" Target="../theme/theme19.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2" Type="http://schemas.openxmlformats.org/officeDocument/2006/relationships/slideLayout" Target="../slideLayouts/slideLayout218.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0" Type="http://schemas.openxmlformats.org/officeDocument/2006/relationships/slideLayout" Target="../slideLayouts/slideLayout226.xml"/><Relationship Id="rId4" Type="http://schemas.openxmlformats.org/officeDocument/2006/relationships/slideLayout" Target="../slideLayouts/slideLayout220.xml"/><Relationship Id="rId9" Type="http://schemas.openxmlformats.org/officeDocument/2006/relationships/slideLayout" Target="../slideLayouts/slideLayout22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theme" Target="../theme/theme20.xml"/><Relationship Id="rId3" Type="http://schemas.openxmlformats.org/officeDocument/2006/relationships/slideLayout" Target="../slideLayouts/slideLayout231.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2" Type="http://schemas.openxmlformats.org/officeDocument/2006/relationships/slideLayout" Target="../slideLayouts/slideLayout230.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5" Type="http://schemas.openxmlformats.org/officeDocument/2006/relationships/slideLayout" Target="../slideLayouts/slideLayout233.xml"/><Relationship Id="rId10" Type="http://schemas.openxmlformats.org/officeDocument/2006/relationships/slideLayout" Target="../slideLayouts/slideLayout238.xml"/><Relationship Id="rId4" Type="http://schemas.openxmlformats.org/officeDocument/2006/relationships/slideLayout" Target="../slideLayouts/slideLayout232.xml"/><Relationship Id="rId9" Type="http://schemas.openxmlformats.org/officeDocument/2006/relationships/slideLayout" Target="../slideLayouts/slideLayout237.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48.xml"/><Relationship Id="rId13" Type="http://schemas.openxmlformats.org/officeDocument/2006/relationships/theme" Target="../theme/theme21.xml"/><Relationship Id="rId3" Type="http://schemas.openxmlformats.org/officeDocument/2006/relationships/slideLayout" Target="../slideLayouts/slideLayout243.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2" Type="http://schemas.openxmlformats.org/officeDocument/2006/relationships/slideLayout" Target="../slideLayouts/slideLayout242.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5" Type="http://schemas.openxmlformats.org/officeDocument/2006/relationships/slideLayout" Target="../slideLayouts/slideLayout245.xml"/><Relationship Id="rId10" Type="http://schemas.openxmlformats.org/officeDocument/2006/relationships/slideLayout" Target="../slideLayouts/slideLayout250.xml"/><Relationship Id="rId4" Type="http://schemas.openxmlformats.org/officeDocument/2006/relationships/slideLayout" Target="../slideLayouts/slideLayout244.xml"/><Relationship Id="rId9" Type="http://schemas.openxmlformats.org/officeDocument/2006/relationships/slideLayout" Target="../slideLayouts/slideLayout24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theme" Target="../theme/theme22.xml"/><Relationship Id="rId3" Type="http://schemas.openxmlformats.org/officeDocument/2006/relationships/slideLayout" Target="../slideLayouts/slideLayout255.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2" Type="http://schemas.openxmlformats.org/officeDocument/2006/relationships/slideLayout" Target="../slideLayouts/slideLayout254.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5" Type="http://schemas.openxmlformats.org/officeDocument/2006/relationships/slideLayout" Target="../slideLayouts/slideLayout257.xml"/><Relationship Id="rId10" Type="http://schemas.openxmlformats.org/officeDocument/2006/relationships/slideLayout" Target="../slideLayouts/slideLayout262.xml"/><Relationship Id="rId4" Type="http://schemas.openxmlformats.org/officeDocument/2006/relationships/slideLayout" Target="../slideLayouts/slideLayout256.xml"/><Relationship Id="rId9" Type="http://schemas.openxmlformats.org/officeDocument/2006/relationships/slideLayout" Target="../slideLayouts/slideLayout261.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theme" Target="../theme/theme23.xml"/><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84.xml"/><Relationship Id="rId13" Type="http://schemas.openxmlformats.org/officeDocument/2006/relationships/theme" Target="../theme/theme24.xml"/><Relationship Id="rId3" Type="http://schemas.openxmlformats.org/officeDocument/2006/relationships/slideLayout" Target="../slideLayouts/slideLayout279.xml"/><Relationship Id="rId7" Type="http://schemas.openxmlformats.org/officeDocument/2006/relationships/slideLayout" Target="../slideLayouts/slideLayout283.xml"/><Relationship Id="rId12" Type="http://schemas.openxmlformats.org/officeDocument/2006/relationships/slideLayout" Target="../slideLayouts/slideLayout288.xml"/><Relationship Id="rId2" Type="http://schemas.openxmlformats.org/officeDocument/2006/relationships/slideLayout" Target="../slideLayouts/slideLayout278.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5" Type="http://schemas.openxmlformats.org/officeDocument/2006/relationships/slideLayout" Target="../slideLayouts/slideLayout281.xml"/><Relationship Id="rId10" Type="http://schemas.openxmlformats.org/officeDocument/2006/relationships/slideLayout" Target="../slideLayouts/slideLayout286.xml"/><Relationship Id="rId4" Type="http://schemas.openxmlformats.org/officeDocument/2006/relationships/slideLayout" Target="../slideLayouts/slideLayout280.xml"/><Relationship Id="rId9" Type="http://schemas.openxmlformats.org/officeDocument/2006/relationships/slideLayout" Target="../slideLayouts/slideLayout285.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96.xml"/><Relationship Id="rId13" Type="http://schemas.openxmlformats.org/officeDocument/2006/relationships/theme" Target="../theme/theme25.xml"/><Relationship Id="rId3" Type="http://schemas.openxmlformats.org/officeDocument/2006/relationships/slideLayout" Target="../slideLayouts/slideLayout291.xml"/><Relationship Id="rId7" Type="http://schemas.openxmlformats.org/officeDocument/2006/relationships/slideLayout" Target="../slideLayouts/slideLayout295.xml"/><Relationship Id="rId12" Type="http://schemas.openxmlformats.org/officeDocument/2006/relationships/slideLayout" Target="../slideLayouts/slideLayout300.xml"/><Relationship Id="rId2" Type="http://schemas.openxmlformats.org/officeDocument/2006/relationships/slideLayout" Target="../slideLayouts/slideLayout290.xml"/><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slideLayout" Target="../slideLayouts/slideLayout299.xml"/><Relationship Id="rId5" Type="http://schemas.openxmlformats.org/officeDocument/2006/relationships/slideLayout" Target="../slideLayouts/slideLayout293.xml"/><Relationship Id="rId10" Type="http://schemas.openxmlformats.org/officeDocument/2006/relationships/slideLayout" Target="../slideLayouts/slideLayout298.xml"/><Relationship Id="rId4" Type="http://schemas.openxmlformats.org/officeDocument/2006/relationships/slideLayout" Target="../slideLayouts/slideLayout292.xml"/><Relationship Id="rId9" Type="http://schemas.openxmlformats.org/officeDocument/2006/relationships/slideLayout" Target="../slideLayouts/slideLayout297.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308.xml"/><Relationship Id="rId13" Type="http://schemas.openxmlformats.org/officeDocument/2006/relationships/theme" Target="../theme/theme26.xml"/><Relationship Id="rId3" Type="http://schemas.openxmlformats.org/officeDocument/2006/relationships/slideLayout" Target="../slideLayouts/slideLayout303.xml"/><Relationship Id="rId7" Type="http://schemas.openxmlformats.org/officeDocument/2006/relationships/slideLayout" Target="../slideLayouts/slideLayout307.xml"/><Relationship Id="rId12" Type="http://schemas.openxmlformats.org/officeDocument/2006/relationships/slideLayout" Target="../slideLayouts/slideLayout312.xml"/><Relationship Id="rId2" Type="http://schemas.openxmlformats.org/officeDocument/2006/relationships/slideLayout" Target="../slideLayouts/slideLayout302.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slideLayout" Target="../slideLayouts/slideLayout311.xml"/><Relationship Id="rId5" Type="http://schemas.openxmlformats.org/officeDocument/2006/relationships/slideLayout" Target="../slideLayouts/slideLayout305.xml"/><Relationship Id="rId10" Type="http://schemas.openxmlformats.org/officeDocument/2006/relationships/slideLayout" Target="../slideLayouts/slideLayout310.xml"/><Relationship Id="rId4" Type="http://schemas.openxmlformats.org/officeDocument/2006/relationships/slideLayout" Target="../slideLayouts/slideLayout304.xml"/><Relationship Id="rId9" Type="http://schemas.openxmlformats.org/officeDocument/2006/relationships/slideLayout" Target="../slideLayouts/slideLayout309.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20.xml"/><Relationship Id="rId13" Type="http://schemas.openxmlformats.org/officeDocument/2006/relationships/theme" Target="../theme/theme27.xml"/><Relationship Id="rId3" Type="http://schemas.openxmlformats.org/officeDocument/2006/relationships/slideLayout" Target="../slideLayouts/slideLayout315.xml"/><Relationship Id="rId7" Type="http://schemas.openxmlformats.org/officeDocument/2006/relationships/slideLayout" Target="../slideLayouts/slideLayout319.xml"/><Relationship Id="rId12" Type="http://schemas.openxmlformats.org/officeDocument/2006/relationships/slideLayout" Target="../slideLayouts/slideLayout324.xml"/><Relationship Id="rId2" Type="http://schemas.openxmlformats.org/officeDocument/2006/relationships/slideLayout" Target="../slideLayouts/slideLayout314.xml"/><Relationship Id="rId1" Type="http://schemas.openxmlformats.org/officeDocument/2006/relationships/slideLayout" Target="../slideLayouts/slideLayout313.xml"/><Relationship Id="rId6" Type="http://schemas.openxmlformats.org/officeDocument/2006/relationships/slideLayout" Target="../slideLayouts/slideLayout318.xml"/><Relationship Id="rId11" Type="http://schemas.openxmlformats.org/officeDocument/2006/relationships/slideLayout" Target="../slideLayouts/slideLayout323.xml"/><Relationship Id="rId5" Type="http://schemas.openxmlformats.org/officeDocument/2006/relationships/slideLayout" Target="../slideLayouts/slideLayout317.xml"/><Relationship Id="rId10" Type="http://schemas.openxmlformats.org/officeDocument/2006/relationships/slideLayout" Target="../slideLayouts/slideLayout322.xml"/><Relationship Id="rId4" Type="http://schemas.openxmlformats.org/officeDocument/2006/relationships/slideLayout" Target="../slideLayouts/slideLayout316.xml"/><Relationship Id="rId9" Type="http://schemas.openxmlformats.org/officeDocument/2006/relationships/slideLayout" Target="../slideLayouts/slideLayout321.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32.xml"/><Relationship Id="rId13" Type="http://schemas.openxmlformats.org/officeDocument/2006/relationships/theme" Target="../theme/theme28.xml"/><Relationship Id="rId3" Type="http://schemas.openxmlformats.org/officeDocument/2006/relationships/slideLayout" Target="../slideLayouts/slideLayout327.xml"/><Relationship Id="rId7" Type="http://schemas.openxmlformats.org/officeDocument/2006/relationships/slideLayout" Target="../slideLayouts/slideLayout331.xml"/><Relationship Id="rId12" Type="http://schemas.openxmlformats.org/officeDocument/2006/relationships/slideLayout" Target="../slideLayouts/slideLayout336.xml"/><Relationship Id="rId2" Type="http://schemas.openxmlformats.org/officeDocument/2006/relationships/slideLayout" Target="../slideLayouts/slideLayout326.xml"/><Relationship Id="rId1" Type="http://schemas.openxmlformats.org/officeDocument/2006/relationships/slideLayout" Target="../slideLayouts/slideLayout325.xml"/><Relationship Id="rId6" Type="http://schemas.openxmlformats.org/officeDocument/2006/relationships/slideLayout" Target="../slideLayouts/slideLayout330.xml"/><Relationship Id="rId11" Type="http://schemas.openxmlformats.org/officeDocument/2006/relationships/slideLayout" Target="../slideLayouts/slideLayout335.xml"/><Relationship Id="rId5" Type="http://schemas.openxmlformats.org/officeDocument/2006/relationships/slideLayout" Target="../slideLayouts/slideLayout329.xml"/><Relationship Id="rId10" Type="http://schemas.openxmlformats.org/officeDocument/2006/relationships/slideLayout" Target="../slideLayouts/slideLayout334.xml"/><Relationship Id="rId4" Type="http://schemas.openxmlformats.org/officeDocument/2006/relationships/slideLayout" Target="../slideLayouts/slideLayout328.xml"/><Relationship Id="rId9" Type="http://schemas.openxmlformats.org/officeDocument/2006/relationships/slideLayout" Target="../slideLayouts/slideLayout333.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44.xml"/><Relationship Id="rId13" Type="http://schemas.openxmlformats.org/officeDocument/2006/relationships/theme" Target="../theme/theme29.xml"/><Relationship Id="rId3" Type="http://schemas.openxmlformats.org/officeDocument/2006/relationships/slideLayout" Target="../slideLayouts/slideLayout339.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2" Type="http://schemas.openxmlformats.org/officeDocument/2006/relationships/slideLayout" Target="../slideLayouts/slideLayout338.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5" Type="http://schemas.openxmlformats.org/officeDocument/2006/relationships/slideLayout" Target="../slideLayouts/slideLayout341.xml"/><Relationship Id="rId10" Type="http://schemas.openxmlformats.org/officeDocument/2006/relationships/slideLayout" Target="../slideLayouts/slideLayout346.xml"/><Relationship Id="rId4" Type="http://schemas.openxmlformats.org/officeDocument/2006/relationships/slideLayout" Target="../slideLayouts/slideLayout340.xml"/><Relationship Id="rId9" Type="http://schemas.openxmlformats.org/officeDocument/2006/relationships/slideLayout" Target="../slideLayouts/slideLayout3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56.xml"/><Relationship Id="rId13" Type="http://schemas.openxmlformats.org/officeDocument/2006/relationships/theme" Target="../theme/theme30.xml"/><Relationship Id="rId3" Type="http://schemas.openxmlformats.org/officeDocument/2006/relationships/slideLayout" Target="../slideLayouts/slideLayout351.xml"/><Relationship Id="rId7" Type="http://schemas.openxmlformats.org/officeDocument/2006/relationships/slideLayout" Target="../slideLayouts/slideLayout355.xml"/><Relationship Id="rId12" Type="http://schemas.openxmlformats.org/officeDocument/2006/relationships/slideLayout" Target="../slideLayouts/slideLayout360.xml"/><Relationship Id="rId2" Type="http://schemas.openxmlformats.org/officeDocument/2006/relationships/slideLayout" Target="../slideLayouts/slideLayout350.xml"/><Relationship Id="rId1" Type="http://schemas.openxmlformats.org/officeDocument/2006/relationships/slideLayout" Target="../slideLayouts/slideLayout349.xml"/><Relationship Id="rId6" Type="http://schemas.openxmlformats.org/officeDocument/2006/relationships/slideLayout" Target="../slideLayouts/slideLayout354.xml"/><Relationship Id="rId11" Type="http://schemas.openxmlformats.org/officeDocument/2006/relationships/slideLayout" Target="../slideLayouts/slideLayout359.xml"/><Relationship Id="rId5" Type="http://schemas.openxmlformats.org/officeDocument/2006/relationships/slideLayout" Target="../slideLayouts/slideLayout353.xml"/><Relationship Id="rId10" Type="http://schemas.openxmlformats.org/officeDocument/2006/relationships/slideLayout" Target="../slideLayouts/slideLayout358.xml"/><Relationship Id="rId4" Type="http://schemas.openxmlformats.org/officeDocument/2006/relationships/slideLayout" Target="../slideLayouts/slideLayout352.xml"/><Relationship Id="rId9" Type="http://schemas.openxmlformats.org/officeDocument/2006/relationships/slideLayout" Target="../slideLayouts/slideLayout357.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68.xml"/><Relationship Id="rId13" Type="http://schemas.openxmlformats.org/officeDocument/2006/relationships/theme" Target="../theme/theme31.xml"/><Relationship Id="rId3" Type="http://schemas.openxmlformats.org/officeDocument/2006/relationships/slideLayout" Target="../slideLayouts/slideLayout363.xml"/><Relationship Id="rId7" Type="http://schemas.openxmlformats.org/officeDocument/2006/relationships/slideLayout" Target="../slideLayouts/slideLayout367.xml"/><Relationship Id="rId12" Type="http://schemas.openxmlformats.org/officeDocument/2006/relationships/slideLayout" Target="../slideLayouts/slideLayout372.xml"/><Relationship Id="rId2" Type="http://schemas.openxmlformats.org/officeDocument/2006/relationships/slideLayout" Target="../slideLayouts/slideLayout362.xml"/><Relationship Id="rId1" Type="http://schemas.openxmlformats.org/officeDocument/2006/relationships/slideLayout" Target="../slideLayouts/slideLayout361.xml"/><Relationship Id="rId6" Type="http://schemas.openxmlformats.org/officeDocument/2006/relationships/slideLayout" Target="../slideLayouts/slideLayout366.xml"/><Relationship Id="rId11" Type="http://schemas.openxmlformats.org/officeDocument/2006/relationships/slideLayout" Target="../slideLayouts/slideLayout371.xml"/><Relationship Id="rId5" Type="http://schemas.openxmlformats.org/officeDocument/2006/relationships/slideLayout" Target="../slideLayouts/slideLayout365.xml"/><Relationship Id="rId10" Type="http://schemas.openxmlformats.org/officeDocument/2006/relationships/slideLayout" Target="../slideLayouts/slideLayout370.xml"/><Relationship Id="rId4" Type="http://schemas.openxmlformats.org/officeDocument/2006/relationships/slideLayout" Target="../slideLayouts/slideLayout364.xml"/><Relationship Id="rId9" Type="http://schemas.openxmlformats.org/officeDocument/2006/relationships/slideLayout" Target="../slideLayouts/slideLayout369.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80.xml"/><Relationship Id="rId13" Type="http://schemas.openxmlformats.org/officeDocument/2006/relationships/theme" Target="../theme/theme32.xml"/><Relationship Id="rId3" Type="http://schemas.openxmlformats.org/officeDocument/2006/relationships/slideLayout" Target="../slideLayouts/slideLayout375.xml"/><Relationship Id="rId7" Type="http://schemas.openxmlformats.org/officeDocument/2006/relationships/slideLayout" Target="../slideLayouts/slideLayout379.xml"/><Relationship Id="rId12" Type="http://schemas.openxmlformats.org/officeDocument/2006/relationships/slideLayout" Target="../slideLayouts/slideLayout384.xml"/><Relationship Id="rId2" Type="http://schemas.openxmlformats.org/officeDocument/2006/relationships/slideLayout" Target="../slideLayouts/slideLayout374.xml"/><Relationship Id="rId1" Type="http://schemas.openxmlformats.org/officeDocument/2006/relationships/slideLayout" Target="../slideLayouts/slideLayout373.xml"/><Relationship Id="rId6" Type="http://schemas.openxmlformats.org/officeDocument/2006/relationships/slideLayout" Target="../slideLayouts/slideLayout378.xml"/><Relationship Id="rId11" Type="http://schemas.openxmlformats.org/officeDocument/2006/relationships/slideLayout" Target="../slideLayouts/slideLayout383.xml"/><Relationship Id="rId5" Type="http://schemas.openxmlformats.org/officeDocument/2006/relationships/slideLayout" Target="../slideLayouts/slideLayout377.xml"/><Relationship Id="rId10" Type="http://schemas.openxmlformats.org/officeDocument/2006/relationships/slideLayout" Target="../slideLayouts/slideLayout382.xml"/><Relationship Id="rId4" Type="http://schemas.openxmlformats.org/officeDocument/2006/relationships/slideLayout" Target="../slideLayouts/slideLayout376.xml"/><Relationship Id="rId9" Type="http://schemas.openxmlformats.org/officeDocument/2006/relationships/slideLayout" Target="../slideLayouts/slideLayout381.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92.xml"/><Relationship Id="rId13" Type="http://schemas.openxmlformats.org/officeDocument/2006/relationships/theme" Target="../theme/theme33.xml"/><Relationship Id="rId3" Type="http://schemas.openxmlformats.org/officeDocument/2006/relationships/slideLayout" Target="../slideLayouts/slideLayout387.xml"/><Relationship Id="rId7" Type="http://schemas.openxmlformats.org/officeDocument/2006/relationships/slideLayout" Target="../slideLayouts/slideLayout391.xml"/><Relationship Id="rId12" Type="http://schemas.openxmlformats.org/officeDocument/2006/relationships/slideLayout" Target="../slideLayouts/slideLayout396.xml"/><Relationship Id="rId2" Type="http://schemas.openxmlformats.org/officeDocument/2006/relationships/slideLayout" Target="../slideLayouts/slideLayout386.xml"/><Relationship Id="rId1" Type="http://schemas.openxmlformats.org/officeDocument/2006/relationships/slideLayout" Target="../slideLayouts/slideLayout385.xml"/><Relationship Id="rId6" Type="http://schemas.openxmlformats.org/officeDocument/2006/relationships/slideLayout" Target="../slideLayouts/slideLayout390.xml"/><Relationship Id="rId11" Type="http://schemas.openxmlformats.org/officeDocument/2006/relationships/slideLayout" Target="../slideLayouts/slideLayout395.xml"/><Relationship Id="rId5" Type="http://schemas.openxmlformats.org/officeDocument/2006/relationships/slideLayout" Target="../slideLayouts/slideLayout389.xml"/><Relationship Id="rId10" Type="http://schemas.openxmlformats.org/officeDocument/2006/relationships/slideLayout" Target="../slideLayouts/slideLayout394.xml"/><Relationship Id="rId4" Type="http://schemas.openxmlformats.org/officeDocument/2006/relationships/slideLayout" Target="../slideLayouts/slideLayout388.xml"/><Relationship Id="rId9" Type="http://schemas.openxmlformats.org/officeDocument/2006/relationships/slideLayout" Target="../slideLayouts/slideLayout393.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404.xml"/><Relationship Id="rId3" Type="http://schemas.openxmlformats.org/officeDocument/2006/relationships/slideLayout" Target="../slideLayouts/slideLayout399.xml"/><Relationship Id="rId7" Type="http://schemas.openxmlformats.org/officeDocument/2006/relationships/slideLayout" Target="../slideLayouts/slideLayout403.xml"/><Relationship Id="rId12" Type="http://schemas.openxmlformats.org/officeDocument/2006/relationships/theme" Target="../theme/theme34.xml"/><Relationship Id="rId2" Type="http://schemas.openxmlformats.org/officeDocument/2006/relationships/slideLayout" Target="../slideLayouts/slideLayout398.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5" Type="http://schemas.openxmlformats.org/officeDocument/2006/relationships/slideLayout" Target="../slideLayouts/slideLayout401.xml"/><Relationship Id="rId10" Type="http://schemas.openxmlformats.org/officeDocument/2006/relationships/slideLayout" Target="../slideLayouts/slideLayout406.xml"/><Relationship Id="rId4" Type="http://schemas.openxmlformats.org/officeDocument/2006/relationships/slideLayout" Target="../slideLayouts/slideLayout400.xml"/><Relationship Id="rId9" Type="http://schemas.openxmlformats.org/officeDocument/2006/relationships/slideLayout" Target="../slideLayouts/slideLayout405.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theme" Target="../theme/theme35.xml"/><Relationship Id="rId3" Type="http://schemas.openxmlformats.org/officeDocument/2006/relationships/slideLayout" Target="../slideLayouts/slideLayout410.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2" Type="http://schemas.openxmlformats.org/officeDocument/2006/relationships/slideLayout" Target="../slideLayouts/slideLayout409.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5" Type="http://schemas.openxmlformats.org/officeDocument/2006/relationships/slideLayout" Target="../slideLayouts/slideLayout412.xml"/><Relationship Id="rId10" Type="http://schemas.openxmlformats.org/officeDocument/2006/relationships/slideLayout" Target="../slideLayouts/slideLayout417.xml"/><Relationship Id="rId4" Type="http://schemas.openxmlformats.org/officeDocument/2006/relationships/slideLayout" Target="../slideLayouts/slideLayout411.xml"/><Relationship Id="rId9" Type="http://schemas.openxmlformats.org/officeDocument/2006/relationships/slideLayout" Target="../slideLayouts/slideLayout416.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427.xml"/><Relationship Id="rId13" Type="http://schemas.openxmlformats.org/officeDocument/2006/relationships/theme" Target="../theme/theme36.xml"/><Relationship Id="rId3" Type="http://schemas.openxmlformats.org/officeDocument/2006/relationships/slideLayout" Target="../slideLayouts/slideLayout422.xml"/><Relationship Id="rId7" Type="http://schemas.openxmlformats.org/officeDocument/2006/relationships/slideLayout" Target="../slideLayouts/slideLayout426.xml"/><Relationship Id="rId12" Type="http://schemas.openxmlformats.org/officeDocument/2006/relationships/slideLayout" Target="../slideLayouts/slideLayout431.xml"/><Relationship Id="rId2" Type="http://schemas.openxmlformats.org/officeDocument/2006/relationships/slideLayout" Target="../slideLayouts/slideLayout421.xml"/><Relationship Id="rId1" Type="http://schemas.openxmlformats.org/officeDocument/2006/relationships/slideLayout" Target="../slideLayouts/slideLayout420.xml"/><Relationship Id="rId6" Type="http://schemas.openxmlformats.org/officeDocument/2006/relationships/slideLayout" Target="../slideLayouts/slideLayout425.xml"/><Relationship Id="rId11" Type="http://schemas.openxmlformats.org/officeDocument/2006/relationships/slideLayout" Target="../slideLayouts/slideLayout430.xml"/><Relationship Id="rId5" Type="http://schemas.openxmlformats.org/officeDocument/2006/relationships/slideLayout" Target="../slideLayouts/slideLayout424.xml"/><Relationship Id="rId10" Type="http://schemas.openxmlformats.org/officeDocument/2006/relationships/slideLayout" Target="../slideLayouts/slideLayout429.xml"/><Relationship Id="rId4" Type="http://schemas.openxmlformats.org/officeDocument/2006/relationships/slideLayout" Target="../slideLayouts/slideLayout423.xml"/><Relationship Id="rId9" Type="http://schemas.openxmlformats.org/officeDocument/2006/relationships/slideLayout" Target="../slideLayouts/slideLayout428.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39.xml"/><Relationship Id="rId13" Type="http://schemas.openxmlformats.org/officeDocument/2006/relationships/theme" Target="../theme/theme37.xml"/><Relationship Id="rId3" Type="http://schemas.openxmlformats.org/officeDocument/2006/relationships/slideLayout" Target="../slideLayouts/slideLayout434.xml"/><Relationship Id="rId7" Type="http://schemas.openxmlformats.org/officeDocument/2006/relationships/slideLayout" Target="../slideLayouts/slideLayout438.xml"/><Relationship Id="rId12" Type="http://schemas.openxmlformats.org/officeDocument/2006/relationships/slideLayout" Target="../slideLayouts/slideLayout443.xml"/><Relationship Id="rId2" Type="http://schemas.openxmlformats.org/officeDocument/2006/relationships/slideLayout" Target="../slideLayouts/slideLayout433.xml"/><Relationship Id="rId1" Type="http://schemas.openxmlformats.org/officeDocument/2006/relationships/slideLayout" Target="../slideLayouts/slideLayout432.xml"/><Relationship Id="rId6" Type="http://schemas.openxmlformats.org/officeDocument/2006/relationships/slideLayout" Target="../slideLayouts/slideLayout437.xml"/><Relationship Id="rId11" Type="http://schemas.openxmlformats.org/officeDocument/2006/relationships/slideLayout" Target="../slideLayouts/slideLayout442.xml"/><Relationship Id="rId5" Type="http://schemas.openxmlformats.org/officeDocument/2006/relationships/slideLayout" Target="../slideLayouts/slideLayout436.xml"/><Relationship Id="rId10" Type="http://schemas.openxmlformats.org/officeDocument/2006/relationships/slideLayout" Target="../slideLayouts/slideLayout441.xml"/><Relationship Id="rId4" Type="http://schemas.openxmlformats.org/officeDocument/2006/relationships/slideLayout" Target="../slideLayouts/slideLayout435.xml"/><Relationship Id="rId9" Type="http://schemas.openxmlformats.org/officeDocument/2006/relationships/slideLayout" Target="../slideLayouts/slideLayout440.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51.xml"/><Relationship Id="rId13" Type="http://schemas.openxmlformats.org/officeDocument/2006/relationships/theme" Target="../theme/theme38.xml"/><Relationship Id="rId3" Type="http://schemas.openxmlformats.org/officeDocument/2006/relationships/slideLayout" Target="../slideLayouts/slideLayout446.xml"/><Relationship Id="rId7" Type="http://schemas.openxmlformats.org/officeDocument/2006/relationships/slideLayout" Target="../slideLayouts/slideLayout450.xml"/><Relationship Id="rId12" Type="http://schemas.openxmlformats.org/officeDocument/2006/relationships/slideLayout" Target="../slideLayouts/slideLayout455.xml"/><Relationship Id="rId2" Type="http://schemas.openxmlformats.org/officeDocument/2006/relationships/slideLayout" Target="../slideLayouts/slideLayout445.xml"/><Relationship Id="rId1" Type="http://schemas.openxmlformats.org/officeDocument/2006/relationships/slideLayout" Target="../slideLayouts/slideLayout444.xml"/><Relationship Id="rId6" Type="http://schemas.openxmlformats.org/officeDocument/2006/relationships/slideLayout" Target="../slideLayouts/slideLayout449.xml"/><Relationship Id="rId11" Type="http://schemas.openxmlformats.org/officeDocument/2006/relationships/slideLayout" Target="../slideLayouts/slideLayout454.xml"/><Relationship Id="rId5" Type="http://schemas.openxmlformats.org/officeDocument/2006/relationships/slideLayout" Target="../slideLayouts/slideLayout448.xml"/><Relationship Id="rId10" Type="http://schemas.openxmlformats.org/officeDocument/2006/relationships/slideLayout" Target="../slideLayouts/slideLayout453.xml"/><Relationship Id="rId4" Type="http://schemas.openxmlformats.org/officeDocument/2006/relationships/slideLayout" Target="../slideLayouts/slideLayout447.xml"/><Relationship Id="rId9" Type="http://schemas.openxmlformats.org/officeDocument/2006/relationships/slideLayout" Target="../slideLayouts/slideLayout452.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63.xml"/><Relationship Id="rId13" Type="http://schemas.openxmlformats.org/officeDocument/2006/relationships/theme" Target="../theme/theme39.xml"/><Relationship Id="rId3" Type="http://schemas.openxmlformats.org/officeDocument/2006/relationships/slideLayout" Target="../slideLayouts/slideLayout458.xml"/><Relationship Id="rId7" Type="http://schemas.openxmlformats.org/officeDocument/2006/relationships/slideLayout" Target="../slideLayouts/slideLayout462.xml"/><Relationship Id="rId12" Type="http://schemas.openxmlformats.org/officeDocument/2006/relationships/slideLayout" Target="../slideLayouts/slideLayout467.xml"/><Relationship Id="rId2" Type="http://schemas.openxmlformats.org/officeDocument/2006/relationships/slideLayout" Target="../slideLayouts/slideLayout457.xml"/><Relationship Id="rId1" Type="http://schemas.openxmlformats.org/officeDocument/2006/relationships/slideLayout" Target="../slideLayouts/slideLayout456.xml"/><Relationship Id="rId6" Type="http://schemas.openxmlformats.org/officeDocument/2006/relationships/slideLayout" Target="../slideLayouts/slideLayout461.xml"/><Relationship Id="rId11" Type="http://schemas.openxmlformats.org/officeDocument/2006/relationships/slideLayout" Target="../slideLayouts/slideLayout466.xml"/><Relationship Id="rId5" Type="http://schemas.openxmlformats.org/officeDocument/2006/relationships/slideLayout" Target="../slideLayouts/slideLayout460.xml"/><Relationship Id="rId10" Type="http://schemas.openxmlformats.org/officeDocument/2006/relationships/slideLayout" Target="../slideLayouts/slideLayout465.xml"/><Relationship Id="rId4" Type="http://schemas.openxmlformats.org/officeDocument/2006/relationships/slideLayout" Target="../slideLayouts/slideLayout459.xml"/><Relationship Id="rId9" Type="http://schemas.openxmlformats.org/officeDocument/2006/relationships/slideLayout" Target="../slideLayouts/slideLayout4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75.xml"/><Relationship Id="rId13" Type="http://schemas.openxmlformats.org/officeDocument/2006/relationships/theme" Target="../theme/theme40.xml"/><Relationship Id="rId3" Type="http://schemas.openxmlformats.org/officeDocument/2006/relationships/slideLayout" Target="../slideLayouts/slideLayout470.xml"/><Relationship Id="rId7" Type="http://schemas.openxmlformats.org/officeDocument/2006/relationships/slideLayout" Target="../slideLayouts/slideLayout474.xml"/><Relationship Id="rId12" Type="http://schemas.openxmlformats.org/officeDocument/2006/relationships/slideLayout" Target="../slideLayouts/slideLayout479.xml"/><Relationship Id="rId2" Type="http://schemas.openxmlformats.org/officeDocument/2006/relationships/slideLayout" Target="../slideLayouts/slideLayout469.xml"/><Relationship Id="rId1" Type="http://schemas.openxmlformats.org/officeDocument/2006/relationships/slideLayout" Target="../slideLayouts/slideLayout468.xml"/><Relationship Id="rId6" Type="http://schemas.openxmlformats.org/officeDocument/2006/relationships/slideLayout" Target="../slideLayouts/slideLayout473.xml"/><Relationship Id="rId11" Type="http://schemas.openxmlformats.org/officeDocument/2006/relationships/slideLayout" Target="../slideLayouts/slideLayout478.xml"/><Relationship Id="rId5" Type="http://schemas.openxmlformats.org/officeDocument/2006/relationships/slideLayout" Target="../slideLayouts/slideLayout472.xml"/><Relationship Id="rId10" Type="http://schemas.openxmlformats.org/officeDocument/2006/relationships/slideLayout" Target="../slideLayouts/slideLayout477.xml"/><Relationship Id="rId4" Type="http://schemas.openxmlformats.org/officeDocument/2006/relationships/slideLayout" Target="../slideLayouts/slideLayout471.xml"/><Relationship Id="rId9" Type="http://schemas.openxmlformats.org/officeDocument/2006/relationships/slideLayout" Target="../slideLayouts/slideLayout476.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87.xml"/><Relationship Id="rId13" Type="http://schemas.openxmlformats.org/officeDocument/2006/relationships/theme" Target="../theme/theme41.xml"/><Relationship Id="rId3" Type="http://schemas.openxmlformats.org/officeDocument/2006/relationships/slideLayout" Target="../slideLayouts/slideLayout482.xml"/><Relationship Id="rId7" Type="http://schemas.openxmlformats.org/officeDocument/2006/relationships/slideLayout" Target="../slideLayouts/slideLayout486.xml"/><Relationship Id="rId12" Type="http://schemas.openxmlformats.org/officeDocument/2006/relationships/slideLayout" Target="../slideLayouts/slideLayout491.xml"/><Relationship Id="rId2" Type="http://schemas.openxmlformats.org/officeDocument/2006/relationships/slideLayout" Target="../slideLayouts/slideLayout481.xml"/><Relationship Id="rId1" Type="http://schemas.openxmlformats.org/officeDocument/2006/relationships/slideLayout" Target="../slideLayouts/slideLayout480.xml"/><Relationship Id="rId6" Type="http://schemas.openxmlformats.org/officeDocument/2006/relationships/slideLayout" Target="../slideLayouts/slideLayout485.xml"/><Relationship Id="rId11" Type="http://schemas.openxmlformats.org/officeDocument/2006/relationships/slideLayout" Target="../slideLayouts/slideLayout490.xml"/><Relationship Id="rId5" Type="http://schemas.openxmlformats.org/officeDocument/2006/relationships/slideLayout" Target="../slideLayouts/slideLayout484.xml"/><Relationship Id="rId10" Type="http://schemas.openxmlformats.org/officeDocument/2006/relationships/slideLayout" Target="../slideLayouts/slideLayout489.xml"/><Relationship Id="rId4" Type="http://schemas.openxmlformats.org/officeDocument/2006/relationships/slideLayout" Target="../slideLayouts/slideLayout483.xml"/><Relationship Id="rId9" Type="http://schemas.openxmlformats.org/officeDocument/2006/relationships/slideLayout" Target="../slideLayouts/slideLayout488.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99.xml"/><Relationship Id="rId13" Type="http://schemas.openxmlformats.org/officeDocument/2006/relationships/theme" Target="../theme/theme42.xml"/><Relationship Id="rId3" Type="http://schemas.openxmlformats.org/officeDocument/2006/relationships/slideLayout" Target="../slideLayouts/slideLayout494.xml"/><Relationship Id="rId7" Type="http://schemas.openxmlformats.org/officeDocument/2006/relationships/slideLayout" Target="../slideLayouts/slideLayout498.xml"/><Relationship Id="rId12" Type="http://schemas.openxmlformats.org/officeDocument/2006/relationships/slideLayout" Target="../slideLayouts/slideLayout503.xml"/><Relationship Id="rId2" Type="http://schemas.openxmlformats.org/officeDocument/2006/relationships/slideLayout" Target="../slideLayouts/slideLayout493.xml"/><Relationship Id="rId1" Type="http://schemas.openxmlformats.org/officeDocument/2006/relationships/slideLayout" Target="../slideLayouts/slideLayout492.xml"/><Relationship Id="rId6" Type="http://schemas.openxmlformats.org/officeDocument/2006/relationships/slideLayout" Target="../slideLayouts/slideLayout497.xml"/><Relationship Id="rId11" Type="http://schemas.openxmlformats.org/officeDocument/2006/relationships/slideLayout" Target="../slideLayouts/slideLayout502.xml"/><Relationship Id="rId5" Type="http://schemas.openxmlformats.org/officeDocument/2006/relationships/slideLayout" Target="../slideLayouts/slideLayout496.xml"/><Relationship Id="rId10" Type="http://schemas.openxmlformats.org/officeDocument/2006/relationships/slideLayout" Target="../slideLayouts/slideLayout501.xml"/><Relationship Id="rId4" Type="http://schemas.openxmlformats.org/officeDocument/2006/relationships/slideLayout" Target="../slideLayouts/slideLayout495.xml"/><Relationship Id="rId9" Type="http://schemas.openxmlformats.org/officeDocument/2006/relationships/slideLayout" Target="../slideLayouts/slideLayout500.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511.xml"/><Relationship Id="rId13" Type="http://schemas.openxmlformats.org/officeDocument/2006/relationships/theme" Target="../theme/theme43.xml"/><Relationship Id="rId3" Type="http://schemas.openxmlformats.org/officeDocument/2006/relationships/slideLayout" Target="../slideLayouts/slideLayout506.xml"/><Relationship Id="rId7" Type="http://schemas.openxmlformats.org/officeDocument/2006/relationships/slideLayout" Target="../slideLayouts/slideLayout510.xml"/><Relationship Id="rId12" Type="http://schemas.openxmlformats.org/officeDocument/2006/relationships/slideLayout" Target="../slideLayouts/slideLayout515.xml"/><Relationship Id="rId2" Type="http://schemas.openxmlformats.org/officeDocument/2006/relationships/slideLayout" Target="../slideLayouts/slideLayout505.xml"/><Relationship Id="rId1" Type="http://schemas.openxmlformats.org/officeDocument/2006/relationships/slideLayout" Target="../slideLayouts/slideLayout504.xml"/><Relationship Id="rId6" Type="http://schemas.openxmlformats.org/officeDocument/2006/relationships/slideLayout" Target="../slideLayouts/slideLayout509.xml"/><Relationship Id="rId11" Type="http://schemas.openxmlformats.org/officeDocument/2006/relationships/slideLayout" Target="../slideLayouts/slideLayout514.xml"/><Relationship Id="rId5" Type="http://schemas.openxmlformats.org/officeDocument/2006/relationships/slideLayout" Target="../slideLayouts/slideLayout508.xml"/><Relationship Id="rId10" Type="http://schemas.openxmlformats.org/officeDocument/2006/relationships/slideLayout" Target="../slideLayouts/slideLayout513.xml"/><Relationship Id="rId4" Type="http://schemas.openxmlformats.org/officeDocument/2006/relationships/slideLayout" Target="../slideLayouts/slideLayout507.xml"/><Relationship Id="rId9" Type="http://schemas.openxmlformats.org/officeDocument/2006/relationships/slideLayout" Target="../slideLayouts/slideLayout512.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523.xml"/><Relationship Id="rId13" Type="http://schemas.openxmlformats.org/officeDocument/2006/relationships/theme" Target="../theme/theme44.xml"/><Relationship Id="rId3" Type="http://schemas.openxmlformats.org/officeDocument/2006/relationships/slideLayout" Target="../slideLayouts/slideLayout518.xml"/><Relationship Id="rId7" Type="http://schemas.openxmlformats.org/officeDocument/2006/relationships/slideLayout" Target="../slideLayouts/slideLayout522.xml"/><Relationship Id="rId12" Type="http://schemas.openxmlformats.org/officeDocument/2006/relationships/slideLayout" Target="../slideLayouts/slideLayout527.xml"/><Relationship Id="rId2" Type="http://schemas.openxmlformats.org/officeDocument/2006/relationships/slideLayout" Target="../slideLayouts/slideLayout517.xml"/><Relationship Id="rId1" Type="http://schemas.openxmlformats.org/officeDocument/2006/relationships/slideLayout" Target="../slideLayouts/slideLayout516.xml"/><Relationship Id="rId6" Type="http://schemas.openxmlformats.org/officeDocument/2006/relationships/slideLayout" Target="../slideLayouts/slideLayout521.xml"/><Relationship Id="rId11" Type="http://schemas.openxmlformats.org/officeDocument/2006/relationships/slideLayout" Target="../slideLayouts/slideLayout526.xml"/><Relationship Id="rId5" Type="http://schemas.openxmlformats.org/officeDocument/2006/relationships/slideLayout" Target="../slideLayouts/slideLayout520.xml"/><Relationship Id="rId10" Type="http://schemas.openxmlformats.org/officeDocument/2006/relationships/slideLayout" Target="../slideLayouts/slideLayout525.xml"/><Relationship Id="rId4" Type="http://schemas.openxmlformats.org/officeDocument/2006/relationships/slideLayout" Target="../slideLayouts/slideLayout519.xml"/><Relationship Id="rId9" Type="http://schemas.openxmlformats.org/officeDocument/2006/relationships/slideLayout" Target="../slideLayouts/slideLayout524.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535.xml"/><Relationship Id="rId13" Type="http://schemas.openxmlformats.org/officeDocument/2006/relationships/theme" Target="../theme/theme45.xml"/><Relationship Id="rId3" Type="http://schemas.openxmlformats.org/officeDocument/2006/relationships/slideLayout" Target="../slideLayouts/slideLayout530.xml"/><Relationship Id="rId7" Type="http://schemas.openxmlformats.org/officeDocument/2006/relationships/slideLayout" Target="../slideLayouts/slideLayout534.xml"/><Relationship Id="rId12" Type="http://schemas.openxmlformats.org/officeDocument/2006/relationships/slideLayout" Target="../slideLayouts/slideLayout539.xml"/><Relationship Id="rId2" Type="http://schemas.openxmlformats.org/officeDocument/2006/relationships/slideLayout" Target="../slideLayouts/slideLayout529.xml"/><Relationship Id="rId1" Type="http://schemas.openxmlformats.org/officeDocument/2006/relationships/slideLayout" Target="../slideLayouts/slideLayout528.xml"/><Relationship Id="rId6" Type="http://schemas.openxmlformats.org/officeDocument/2006/relationships/slideLayout" Target="../slideLayouts/slideLayout533.xml"/><Relationship Id="rId11" Type="http://schemas.openxmlformats.org/officeDocument/2006/relationships/slideLayout" Target="../slideLayouts/slideLayout538.xml"/><Relationship Id="rId5" Type="http://schemas.openxmlformats.org/officeDocument/2006/relationships/slideLayout" Target="../slideLayouts/slideLayout532.xml"/><Relationship Id="rId10" Type="http://schemas.openxmlformats.org/officeDocument/2006/relationships/slideLayout" Target="../slideLayouts/slideLayout537.xml"/><Relationship Id="rId4" Type="http://schemas.openxmlformats.org/officeDocument/2006/relationships/slideLayout" Target="../slideLayouts/slideLayout531.xml"/><Relationship Id="rId9" Type="http://schemas.openxmlformats.org/officeDocument/2006/relationships/slideLayout" Target="../slideLayouts/slideLayout536.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547.xml"/><Relationship Id="rId13" Type="http://schemas.openxmlformats.org/officeDocument/2006/relationships/theme" Target="../theme/theme46.xml"/><Relationship Id="rId3" Type="http://schemas.openxmlformats.org/officeDocument/2006/relationships/slideLayout" Target="../slideLayouts/slideLayout542.xml"/><Relationship Id="rId7" Type="http://schemas.openxmlformats.org/officeDocument/2006/relationships/slideLayout" Target="../slideLayouts/slideLayout546.xml"/><Relationship Id="rId12" Type="http://schemas.openxmlformats.org/officeDocument/2006/relationships/slideLayout" Target="../slideLayouts/slideLayout551.xml"/><Relationship Id="rId2" Type="http://schemas.openxmlformats.org/officeDocument/2006/relationships/slideLayout" Target="../slideLayouts/slideLayout541.xml"/><Relationship Id="rId1" Type="http://schemas.openxmlformats.org/officeDocument/2006/relationships/slideLayout" Target="../slideLayouts/slideLayout540.xml"/><Relationship Id="rId6" Type="http://schemas.openxmlformats.org/officeDocument/2006/relationships/slideLayout" Target="../slideLayouts/slideLayout545.xml"/><Relationship Id="rId11" Type="http://schemas.openxmlformats.org/officeDocument/2006/relationships/slideLayout" Target="../slideLayouts/slideLayout550.xml"/><Relationship Id="rId5" Type="http://schemas.openxmlformats.org/officeDocument/2006/relationships/slideLayout" Target="../slideLayouts/slideLayout544.xml"/><Relationship Id="rId10" Type="http://schemas.openxmlformats.org/officeDocument/2006/relationships/slideLayout" Target="../slideLayouts/slideLayout549.xml"/><Relationship Id="rId4" Type="http://schemas.openxmlformats.org/officeDocument/2006/relationships/slideLayout" Target="../slideLayouts/slideLayout543.xml"/><Relationship Id="rId9" Type="http://schemas.openxmlformats.org/officeDocument/2006/relationships/slideLayout" Target="../slideLayouts/slideLayout548.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59.xml"/><Relationship Id="rId13" Type="http://schemas.openxmlformats.org/officeDocument/2006/relationships/theme" Target="../theme/theme47.xml"/><Relationship Id="rId3" Type="http://schemas.openxmlformats.org/officeDocument/2006/relationships/slideLayout" Target="../slideLayouts/slideLayout554.xml"/><Relationship Id="rId7" Type="http://schemas.openxmlformats.org/officeDocument/2006/relationships/slideLayout" Target="../slideLayouts/slideLayout558.xml"/><Relationship Id="rId12" Type="http://schemas.openxmlformats.org/officeDocument/2006/relationships/slideLayout" Target="../slideLayouts/slideLayout563.xml"/><Relationship Id="rId2" Type="http://schemas.openxmlformats.org/officeDocument/2006/relationships/slideLayout" Target="../slideLayouts/slideLayout553.xml"/><Relationship Id="rId1" Type="http://schemas.openxmlformats.org/officeDocument/2006/relationships/slideLayout" Target="../slideLayouts/slideLayout552.xml"/><Relationship Id="rId6" Type="http://schemas.openxmlformats.org/officeDocument/2006/relationships/slideLayout" Target="../slideLayouts/slideLayout557.xml"/><Relationship Id="rId11" Type="http://schemas.openxmlformats.org/officeDocument/2006/relationships/slideLayout" Target="../slideLayouts/slideLayout562.xml"/><Relationship Id="rId5" Type="http://schemas.openxmlformats.org/officeDocument/2006/relationships/slideLayout" Target="../slideLayouts/slideLayout556.xml"/><Relationship Id="rId10" Type="http://schemas.openxmlformats.org/officeDocument/2006/relationships/slideLayout" Target="../slideLayouts/slideLayout561.xml"/><Relationship Id="rId4" Type="http://schemas.openxmlformats.org/officeDocument/2006/relationships/slideLayout" Target="../slideLayouts/slideLayout555.xml"/><Relationship Id="rId9" Type="http://schemas.openxmlformats.org/officeDocument/2006/relationships/slideLayout" Target="../slideLayouts/slideLayout560.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71.xml"/><Relationship Id="rId13" Type="http://schemas.openxmlformats.org/officeDocument/2006/relationships/theme" Target="../theme/theme48.xml"/><Relationship Id="rId3" Type="http://schemas.openxmlformats.org/officeDocument/2006/relationships/slideLayout" Target="../slideLayouts/slideLayout566.xml"/><Relationship Id="rId7" Type="http://schemas.openxmlformats.org/officeDocument/2006/relationships/slideLayout" Target="../slideLayouts/slideLayout570.xml"/><Relationship Id="rId12" Type="http://schemas.openxmlformats.org/officeDocument/2006/relationships/slideLayout" Target="../slideLayouts/slideLayout575.xml"/><Relationship Id="rId2" Type="http://schemas.openxmlformats.org/officeDocument/2006/relationships/slideLayout" Target="../slideLayouts/slideLayout565.xml"/><Relationship Id="rId1" Type="http://schemas.openxmlformats.org/officeDocument/2006/relationships/slideLayout" Target="../slideLayouts/slideLayout564.xml"/><Relationship Id="rId6" Type="http://schemas.openxmlformats.org/officeDocument/2006/relationships/slideLayout" Target="../slideLayouts/slideLayout569.xml"/><Relationship Id="rId11" Type="http://schemas.openxmlformats.org/officeDocument/2006/relationships/slideLayout" Target="../slideLayouts/slideLayout574.xml"/><Relationship Id="rId5" Type="http://schemas.openxmlformats.org/officeDocument/2006/relationships/slideLayout" Target="../slideLayouts/slideLayout568.xml"/><Relationship Id="rId10" Type="http://schemas.openxmlformats.org/officeDocument/2006/relationships/slideLayout" Target="../slideLayouts/slideLayout573.xml"/><Relationship Id="rId4" Type="http://schemas.openxmlformats.org/officeDocument/2006/relationships/slideLayout" Target="../slideLayouts/slideLayout567.xml"/><Relationship Id="rId9" Type="http://schemas.openxmlformats.org/officeDocument/2006/relationships/slideLayout" Target="../slideLayouts/slideLayout572.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583.xml"/><Relationship Id="rId13" Type="http://schemas.openxmlformats.org/officeDocument/2006/relationships/theme" Target="../theme/theme49.xml"/><Relationship Id="rId3" Type="http://schemas.openxmlformats.org/officeDocument/2006/relationships/slideLayout" Target="../slideLayouts/slideLayout578.xml"/><Relationship Id="rId7" Type="http://schemas.openxmlformats.org/officeDocument/2006/relationships/slideLayout" Target="../slideLayouts/slideLayout582.xml"/><Relationship Id="rId12" Type="http://schemas.openxmlformats.org/officeDocument/2006/relationships/slideLayout" Target="../slideLayouts/slideLayout587.xml"/><Relationship Id="rId2" Type="http://schemas.openxmlformats.org/officeDocument/2006/relationships/slideLayout" Target="../slideLayouts/slideLayout577.xml"/><Relationship Id="rId1" Type="http://schemas.openxmlformats.org/officeDocument/2006/relationships/slideLayout" Target="../slideLayouts/slideLayout576.xml"/><Relationship Id="rId6" Type="http://schemas.openxmlformats.org/officeDocument/2006/relationships/slideLayout" Target="../slideLayouts/slideLayout581.xml"/><Relationship Id="rId11" Type="http://schemas.openxmlformats.org/officeDocument/2006/relationships/slideLayout" Target="../slideLayouts/slideLayout586.xml"/><Relationship Id="rId5" Type="http://schemas.openxmlformats.org/officeDocument/2006/relationships/slideLayout" Target="../slideLayouts/slideLayout580.xml"/><Relationship Id="rId10" Type="http://schemas.openxmlformats.org/officeDocument/2006/relationships/slideLayout" Target="../slideLayouts/slideLayout585.xml"/><Relationship Id="rId4" Type="http://schemas.openxmlformats.org/officeDocument/2006/relationships/slideLayout" Target="../slideLayouts/slideLayout579.xml"/><Relationship Id="rId9" Type="http://schemas.openxmlformats.org/officeDocument/2006/relationships/slideLayout" Target="../slideLayouts/slideLayout5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95.xml"/><Relationship Id="rId13" Type="http://schemas.openxmlformats.org/officeDocument/2006/relationships/theme" Target="../theme/theme50.xml"/><Relationship Id="rId3" Type="http://schemas.openxmlformats.org/officeDocument/2006/relationships/slideLayout" Target="../slideLayouts/slideLayout590.xml"/><Relationship Id="rId7" Type="http://schemas.openxmlformats.org/officeDocument/2006/relationships/slideLayout" Target="../slideLayouts/slideLayout594.xml"/><Relationship Id="rId12" Type="http://schemas.openxmlformats.org/officeDocument/2006/relationships/slideLayout" Target="../slideLayouts/slideLayout599.xml"/><Relationship Id="rId2" Type="http://schemas.openxmlformats.org/officeDocument/2006/relationships/slideLayout" Target="../slideLayouts/slideLayout589.xml"/><Relationship Id="rId1" Type="http://schemas.openxmlformats.org/officeDocument/2006/relationships/slideLayout" Target="../slideLayouts/slideLayout588.xml"/><Relationship Id="rId6" Type="http://schemas.openxmlformats.org/officeDocument/2006/relationships/slideLayout" Target="../slideLayouts/slideLayout593.xml"/><Relationship Id="rId11" Type="http://schemas.openxmlformats.org/officeDocument/2006/relationships/slideLayout" Target="../slideLayouts/slideLayout598.xml"/><Relationship Id="rId5" Type="http://schemas.openxmlformats.org/officeDocument/2006/relationships/slideLayout" Target="../slideLayouts/slideLayout592.xml"/><Relationship Id="rId10" Type="http://schemas.openxmlformats.org/officeDocument/2006/relationships/slideLayout" Target="../slideLayouts/slideLayout597.xml"/><Relationship Id="rId4" Type="http://schemas.openxmlformats.org/officeDocument/2006/relationships/slideLayout" Target="../slideLayouts/slideLayout591.xml"/><Relationship Id="rId9" Type="http://schemas.openxmlformats.org/officeDocument/2006/relationships/slideLayout" Target="../slideLayouts/slideLayout596.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607.xml"/><Relationship Id="rId13" Type="http://schemas.openxmlformats.org/officeDocument/2006/relationships/theme" Target="../theme/theme51.xml"/><Relationship Id="rId3" Type="http://schemas.openxmlformats.org/officeDocument/2006/relationships/slideLayout" Target="../slideLayouts/slideLayout602.xml"/><Relationship Id="rId7" Type="http://schemas.openxmlformats.org/officeDocument/2006/relationships/slideLayout" Target="../slideLayouts/slideLayout606.xml"/><Relationship Id="rId12" Type="http://schemas.openxmlformats.org/officeDocument/2006/relationships/slideLayout" Target="../slideLayouts/slideLayout611.xml"/><Relationship Id="rId2" Type="http://schemas.openxmlformats.org/officeDocument/2006/relationships/slideLayout" Target="../slideLayouts/slideLayout601.xml"/><Relationship Id="rId1" Type="http://schemas.openxmlformats.org/officeDocument/2006/relationships/slideLayout" Target="../slideLayouts/slideLayout600.xml"/><Relationship Id="rId6" Type="http://schemas.openxmlformats.org/officeDocument/2006/relationships/slideLayout" Target="../slideLayouts/slideLayout605.xml"/><Relationship Id="rId11" Type="http://schemas.openxmlformats.org/officeDocument/2006/relationships/slideLayout" Target="../slideLayouts/slideLayout610.xml"/><Relationship Id="rId5" Type="http://schemas.openxmlformats.org/officeDocument/2006/relationships/slideLayout" Target="../slideLayouts/slideLayout604.xml"/><Relationship Id="rId10" Type="http://schemas.openxmlformats.org/officeDocument/2006/relationships/slideLayout" Target="../slideLayouts/slideLayout609.xml"/><Relationship Id="rId4" Type="http://schemas.openxmlformats.org/officeDocument/2006/relationships/slideLayout" Target="../slideLayouts/slideLayout603.xml"/><Relationship Id="rId9" Type="http://schemas.openxmlformats.org/officeDocument/2006/relationships/slideLayout" Target="../slideLayouts/slideLayout608.xml"/></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619.xml"/><Relationship Id="rId13" Type="http://schemas.openxmlformats.org/officeDocument/2006/relationships/theme" Target="../theme/theme52.xml"/><Relationship Id="rId3" Type="http://schemas.openxmlformats.org/officeDocument/2006/relationships/slideLayout" Target="../slideLayouts/slideLayout614.xml"/><Relationship Id="rId7" Type="http://schemas.openxmlformats.org/officeDocument/2006/relationships/slideLayout" Target="../slideLayouts/slideLayout618.xml"/><Relationship Id="rId12" Type="http://schemas.openxmlformats.org/officeDocument/2006/relationships/slideLayout" Target="../slideLayouts/slideLayout623.xml"/><Relationship Id="rId2" Type="http://schemas.openxmlformats.org/officeDocument/2006/relationships/slideLayout" Target="../slideLayouts/slideLayout613.xml"/><Relationship Id="rId1" Type="http://schemas.openxmlformats.org/officeDocument/2006/relationships/slideLayout" Target="../slideLayouts/slideLayout612.xml"/><Relationship Id="rId6" Type="http://schemas.openxmlformats.org/officeDocument/2006/relationships/slideLayout" Target="../slideLayouts/slideLayout617.xml"/><Relationship Id="rId11" Type="http://schemas.openxmlformats.org/officeDocument/2006/relationships/slideLayout" Target="../slideLayouts/slideLayout622.xml"/><Relationship Id="rId5" Type="http://schemas.openxmlformats.org/officeDocument/2006/relationships/slideLayout" Target="../slideLayouts/slideLayout616.xml"/><Relationship Id="rId10" Type="http://schemas.openxmlformats.org/officeDocument/2006/relationships/slideLayout" Target="../slideLayouts/slideLayout621.xml"/><Relationship Id="rId4" Type="http://schemas.openxmlformats.org/officeDocument/2006/relationships/slideLayout" Target="../slideLayouts/slideLayout615.xml"/><Relationship Id="rId9" Type="http://schemas.openxmlformats.org/officeDocument/2006/relationships/slideLayout" Target="../slideLayouts/slideLayout620.xml"/></Relationships>
</file>

<file path=ppt/slideMasters/_rels/slideMaster53.xml.rels><?xml version="1.0" encoding="UTF-8" standalone="yes"?>
<Relationships xmlns="http://schemas.openxmlformats.org/package/2006/relationships"><Relationship Id="rId8" Type="http://schemas.openxmlformats.org/officeDocument/2006/relationships/slideLayout" Target="../slideLayouts/slideLayout631.xml"/><Relationship Id="rId13" Type="http://schemas.openxmlformats.org/officeDocument/2006/relationships/theme" Target="../theme/theme53.xml"/><Relationship Id="rId3" Type="http://schemas.openxmlformats.org/officeDocument/2006/relationships/slideLayout" Target="../slideLayouts/slideLayout626.xml"/><Relationship Id="rId7" Type="http://schemas.openxmlformats.org/officeDocument/2006/relationships/slideLayout" Target="../slideLayouts/slideLayout630.xml"/><Relationship Id="rId12" Type="http://schemas.openxmlformats.org/officeDocument/2006/relationships/slideLayout" Target="../slideLayouts/slideLayout635.xml"/><Relationship Id="rId2" Type="http://schemas.openxmlformats.org/officeDocument/2006/relationships/slideLayout" Target="../slideLayouts/slideLayout625.xml"/><Relationship Id="rId1" Type="http://schemas.openxmlformats.org/officeDocument/2006/relationships/slideLayout" Target="../slideLayouts/slideLayout624.xml"/><Relationship Id="rId6" Type="http://schemas.openxmlformats.org/officeDocument/2006/relationships/slideLayout" Target="../slideLayouts/slideLayout629.xml"/><Relationship Id="rId11" Type="http://schemas.openxmlformats.org/officeDocument/2006/relationships/slideLayout" Target="../slideLayouts/slideLayout634.xml"/><Relationship Id="rId5" Type="http://schemas.openxmlformats.org/officeDocument/2006/relationships/slideLayout" Target="../slideLayouts/slideLayout628.xml"/><Relationship Id="rId10" Type="http://schemas.openxmlformats.org/officeDocument/2006/relationships/slideLayout" Target="../slideLayouts/slideLayout633.xml"/><Relationship Id="rId4" Type="http://schemas.openxmlformats.org/officeDocument/2006/relationships/slideLayout" Target="../slideLayouts/slideLayout627.xml"/><Relationship Id="rId9" Type="http://schemas.openxmlformats.org/officeDocument/2006/relationships/slideLayout" Target="../slideLayouts/slideLayout632.xml"/></Relationships>
</file>

<file path=ppt/slideMasters/_rels/slideMaster54.xml.rels><?xml version="1.0" encoding="UTF-8" standalone="yes"?>
<Relationships xmlns="http://schemas.openxmlformats.org/package/2006/relationships"><Relationship Id="rId8" Type="http://schemas.openxmlformats.org/officeDocument/2006/relationships/slideLayout" Target="../slideLayouts/slideLayout643.xml"/><Relationship Id="rId13" Type="http://schemas.openxmlformats.org/officeDocument/2006/relationships/theme" Target="../theme/theme54.xml"/><Relationship Id="rId3" Type="http://schemas.openxmlformats.org/officeDocument/2006/relationships/slideLayout" Target="../slideLayouts/slideLayout638.xml"/><Relationship Id="rId7" Type="http://schemas.openxmlformats.org/officeDocument/2006/relationships/slideLayout" Target="../slideLayouts/slideLayout642.xml"/><Relationship Id="rId12" Type="http://schemas.openxmlformats.org/officeDocument/2006/relationships/slideLayout" Target="../slideLayouts/slideLayout647.xml"/><Relationship Id="rId2" Type="http://schemas.openxmlformats.org/officeDocument/2006/relationships/slideLayout" Target="../slideLayouts/slideLayout637.xml"/><Relationship Id="rId1" Type="http://schemas.openxmlformats.org/officeDocument/2006/relationships/slideLayout" Target="../slideLayouts/slideLayout636.xml"/><Relationship Id="rId6" Type="http://schemas.openxmlformats.org/officeDocument/2006/relationships/slideLayout" Target="../slideLayouts/slideLayout641.xml"/><Relationship Id="rId11" Type="http://schemas.openxmlformats.org/officeDocument/2006/relationships/slideLayout" Target="../slideLayouts/slideLayout646.xml"/><Relationship Id="rId5" Type="http://schemas.openxmlformats.org/officeDocument/2006/relationships/slideLayout" Target="../slideLayouts/slideLayout640.xml"/><Relationship Id="rId10" Type="http://schemas.openxmlformats.org/officeDocument/2006/relationships/slideLayout" Target="../slideLayouts/slideLayout645.xml"/><Relationship Id="rId4" Type="http://schemas.openxmlformats.org/officeDocument/2006/relationships/slideLayout" Target="../slideLayouts/slideLayout639.xml"/><Relationship Id="rId9" Type="http://schemas.openxmlformats.org/officeDocument/2006/relationships/slideLayout" Target="../slideLayouts/slideLayout644.xml"/></Relationships>
</file>

<file path=ppt/slideMasters/_rels/slideMaster55.xml.rels><?xml version="1.0" encoding="UTF-8" standalone="yes"?>
<Relationships xmlns="http://schemas.openxmlformats.org/package/2006/relationships"><Relationship Id="rId8" Type="http://schemas.openxmlformats.org/officeDocument/2006/relationships/slideLayout" Target="../slideLayouts/slideLayout655.xml"/><Relationship Id="rId13" Type="http://schemas.openxmlformats.org/officeDocument/2006/relationships/theme" Target="../theme/theme55.xml"/><Relationship Id="rId3" Type="http://schemas.openxmlformats.org/officeDocument/2006/relationships/slideLayout" Target="../slideLayouts/slideLayout650.xml"/><Relationship Id="rId7" Type="http://schemas.openxmlformats.org/officeDocument/2006/relationships/slideLayout" Target="../slideLayouts/slideLayout654.xml"/><Relationship Id="rId12" Type="http://schemas.openxmlformats.org/officeDocument/2006/relationships/slideLayout" Target="../slideLayouts/slideLayout659.xml"/><Relationship Id="rId2" Type="http://schemas.openxmlformats.org/officeDocument/2006/relationships/slideLayout" Target="../slideLayouts/slideLayout649.xml"/><Relationship Id="rId1" Type="http://schemas.openxmlformats.org/officeDocument/2006/relationships/slideLayout" Target="../slideLayouts/slideLayout648.xml"/><Relationship Id="rId6" Type="http://schemas.openxmlformats.org/officeDocument/2006/relationships/slideLayout" Target="../slideLayouts/slideLayout653.xml"/><Relationship Id="rId11" Type="http://schemas.openxmlformats.org/officeDocument/2006/relationships/slideLayout" Target="../slideLayouts/slideLayout658.xml"/><Relationship Id="rId5" Type="http://schemas.openxmlformats.org/officeDocument/2006/relationships/slideLayout" Target="../slideLayouts/slideLayout652.xml"/><Relationship Id="rId10" Type="http://schemas.openxmlformats.org/officeDocument/2006/relationships/slideLayout" Target="../slideLayouts/slideLayout657.xml"/><Relationship Id="rId4" Type="http://schemas.openxmlformats.org/officeDocument/2006/relationships/slideLayout" Target="../slideLayouts/slideLayout651.xml"/><Relationship Id="rId9" Type="http://schemas.openxmlformats.org/officeDocument/2006/relationships/slideLayout" Target="../slideLayouts/slideLayout656.xml"/></Relationships>
</file>

<file path=ppt/slideMasters/_rels/slideMaster56.xml.rels><?xml version="1.0" encoding="UTF-8" standalone="yes"?>
<Relationships xmlns="http://schemas.openxmlformats.org/package/2006/relationships"><Relationship Id="rId8" Type="http://schemas.openxmlformats.org/officeDocument/2006/relationships/slideLayout" Target="../slideLayouts/slideLayout667.xml"/><Relationship Id="rId13" Type="http://schemas.openxmlformats.org/officeDocument/2006/relationships/theme" Target="../theme/theme56.xml"/><Relationship Id="rId3" Type="http://schemas.openxmlformats.org/officeDocument/2006/relationships/slideLayout" Target="../slideLayouts/slideLayout662.xml"/><Relationship Id="rId7" Type="http://schemas.openxmlformats.org/officeDocument/2006/relationships/slideLayout" Target="../slideLayouts/slideLayout666.xml"/><Relationship Id="rId12" Type="http://schemas.openxmlformats.org/officeDocument/2006/relationships/slideLayout" Target="../slideLayouts/slideLayout671.xml"/><Relationship Id="rId2" Type="http://schemas.openxmlformats.org/officeDocument/2006/relationships/slideLayout" Target="../slideLayouts/slideLayout661.xml"/><Relationship Id="rId1" Type="http://schemas.openxmlformats.org/officeDocument/2006/relationships/slideLayout" Target="../slideLayouts/slideLayout660.xml"/><Relationship Id="rId6" Type="http://schemas.openxmlformats.org/officeDocument/2006/relationships/slideLayout" Target="../slideLayouts/slideLayout665.xml"/><Relationship Id="rId11" Type="http://schemas.openxmlformats.org/officeDocument/2006/relationships/slideLayout" Target="../slideLayouts/slideLayout670.xml"/><Relationship Id="rId5" Type="http://schemas.openxmlformats.org/officeDocument/2006/relationships/slideLayout" Target="../slideLayouts/slideLayout664.xml"/><Relationship Id="rId10" Type="http://schemas.openxmlformats.org/officeDocument/2006/relationships/slideLayout" Target="../slideLayouts/slideLayout669.xml"/><Relationship Id="rId4" Type="http://schemas.openxmlformats.org/officeDocument/2006/relationships/slideLayout" Target="../slideLayouts/slideLayout663.xml"/><Relationship Id="rId9" Type="http://schemas.openxmlformats.org/officeDocument/2006/relationships/slideLayout" Target="../slideLayouts/slideLayout668.xml"/></Relationships>
</file>

<file path=ppt/slideMasters/_rels/slideMaster57.xml.rels><?xml version="1.0" encoding="UTF-8" standalone="yes"?>
<Relationships xmlns="http://schemas.openxmlformats.org/package/2006/relationships"><Relationship Id="rId8" Type="http://schemas.openxmlformats.org/officeDocument/2006/relationships/slideLayout" Target="../slideLayouts/slideLayout679.xml"/><Relationship Id="rId13" Type="http://schemas.openxmlformats.org/officeDocument/2006/relationships/theme" Target="../theme/theme57.xml"/><Relationship Id="rId3" Type="http://schemas.openxmlformats.org/officeDocument/2006/relationships/slideLayout" Target="../slideLayouts/slideLayout674.xml"/><Relationship Id="rId7" Type="http://schemas.openxmlformats.org/officeDocument/2006/relationships/slideLayout" Target="../slideLayouts/slideLayout678.xml"/><Relationship Id="rId12" Type="http://schemas.openxmlformats.org/officeDocument/2006/relationships/slideLayout" Target="../slideLayouts/slideLayout683.xml"/><Relationship Id="rId2" Type="http://schemas.openxmlformats.org/officeDocument/2006/relationships/slideLayout" Target="../slideLayouts/slideLayout673.xml"/><Relationship Id="rId1" Type="http://schemas.openxmlformats.org/officeDocument/2006/relationships/slideLayout" Target="../slideLayouts/slideLayout672.xml"/><Relationship Id="rId6" Type="http://schemas.openxmlformats.org/officeDocument/2006/relationships/slideLayout" Target="../slideLayouts/slideLayout677.xml"/><Relationship Id="rId11" Type="http://schemas.openxmlformats.org/officeDocument/2006/relationships/slideLayout" Target="../slideLayouts/slideLayout682.xml"/><Relationship Id="rId5" Type="http://schemas.openxmlformats.org/officeDocument/2006/relationships/slideLayout" Target="../slideLayouts/slideLayout676.xml"/><Relationship Id="rId10" Type="http://schemas.openxmlformats.org/officeDocument/2006/relationships/slideLayout" Target="../slideLayouts/slideLayout681.xml"/><Relationship Id="rId4" Type="http://schemas.openxmlformats.org/officeDocument/2006/relationships/slideLayout" Target="../slideLayouts/slideLayout675.xml"/><Relationship Id="rId9" Type="http://schemas.openxmlformats.org/officeDocument/2006/relationships/slideLayout" Target="../slideLayouts/slideLayout680.xml"/></Relationships>
</file>

<file path=ppt/slideMasters/_rels/slideMaster58.xml.rels><?xml version="1.0" encoding="UTF-8" standalone="yes"?>
<Relationships xmlns="http://schemas.openxmlformats.org/package/2006/relationships"><Relationship Id="rId8" Type="http://schemas.openxmlformats.org/officeDocument/2006/relationships/slideLayout" Target="../slideLayouts/slideLayout691.xml"/><Relationship Id="rId13" Type="http://schemas.openxmlformats.org/officeDocument/2006/relationships/theme" Target="../theme/theme58.xml"/><Relationship Id="rId3" Type="http://schemas.openxmlformats.org/officeDocument/2006/relationships/slideLayout" Target="../slideLayouts/slideLayout686.xml"/><Relationship Id="rId7" Type="http://schemas.openxmlformats.org/officeDocument/2006/relationships/slideLayout" Target="../slideLayouts/slideLayout690.xml"/><Relationship Id="rId12" Type="http://schemas.openxmlformats.org/officeDocument/2006/relationships/slideLayout" Target="../slideLayouts/slideLayout695.xml"/><Relationship Id="rId2" Type="http://schemas.openxmlformats.org/officeDocument/2006/relationships/slideLayout" Target="../slideLayouts/slideLayout685.xml"/><Relationship Id="rId1" Type="http://schemas.openxmlformats.org/officeDocument/2006/relationships/slideLayout" Target="../slideLayouts/slideLayout684.xml"/><Relationship Id="rId6" Type="http://schemas.openxmlformats.org/officeDocument/2006/relationships/slideLayout" Target="../slideLayouts/slideLayout689.xml"/><Relationship Id="rId11" Type="http://schemas.openxmlformats.org/officeDocument/2006/relationships/slideLayout" Target="../slideLayouts/slideLayout694.xml"/><Relationship Id="rId5" Type="http://schemas.openxmlformats.org/officeDocument/2006/relationships/slideLayout" Target="../slideLayouts/slideLayout688.xml"/><Relationship Id="rId10" Type="http://schemas.openxmlformats.org/officeDocument/2006/relationships/slideLayout" Target="../slideLayouts/slideLayout693.xml"/><Relationship Id="rId4" Type="http://schemas.openxmlformats.org/officeDocument/2006/relationships/slideLayout" Target="../slideLayouts/slideLayout687.xml"/><Relationship Id="rId9" Type="http://schemas.openxmlformats.org/officeDocument/2006/relationships/slideLayout" Target="../slideLayouts/slideLayout692.xml"/></Relationships>
</file>

<file path=ppt/slideMasters/_rels/slideMaster59.xml.rels><?xml version="1.0" encoding="UTF-8" standalone="yes"?>
<Relationships xmlns="http://schemas.openxmlformats.org/package/2006/relationships"><Relationship Id="rId8" Type="http://schemas.openxmlformats.org/officeDocument/2006/relationships/slideLayout" Target="../slideLayouts/slideLayout703.xml"/><Relationship Id="rId13" Type="http://schemas.openxmlformats.org/officeDocument/2006/relationships/theme" Target="../theme/theme59.xml"/><Relationship Id="rId3" Type="http://schemas.openxmlformats.org/officeDocument/2006/relationships/slideLayout" Target="../slideLayouts/slideLayout698.xml"/><Relationship Id="rId7" Type="http://schemas.openxmlformats.org/officeDocument/2006/relationships/slideLayout" Target="../slideLayouts/slideLayout702.xml"/><Relationship Id="rId12" Type="http://schemas.openxmlformats.org/officeDocument/2006/relationships/slideLayout" Target="../slideLayouts/slideLayout707.xml"/><Relationship Id="rId2" Type="http://schemas.openxmlformats.org/officeDocument/2006/relationships/slideLayout" Target="../slideLayouts/slideLayout697.xml"/><Relationship Id="rId1" Type="http://schemas.openxmlformats.org/officeDocument/2006/relationships/slideLayout" Target="../slideLayouts/slideLayout696.xml"/><Relationship Id="rId6" Type="http://schemas.openxmlformats.org/officeDocument/2006/relationships/slideLayout" Target="../slideLayouts/slideLayout701.xml"/><Relationship Id="rId11" Type="http://schemas.openxmlformats.org/officeDocument/2006/relationships/slideLayout" Target="../slideLayouts/slideLayout706.xml"/><Relationship Id="rId5" Type="http://schemas.openxmlformats.org/officeDocument/2006/relationships/slideLayout" Target="../slideLayouts/slideLayout700.xml"/><Relationship Id="rId10" Type="http://schemas.openxmlformats.org/officeDocument/2006/relationships/slideLayout" Target="../slideLayouts/slideLayout705.xml"/><Relationship Id="rId4" Type="http://schemas.openxmlformats.org/officeDocument/2006/relationships/slideLayout" Target="../slideLayouts/slideLayout699.xml"/><Relationship Id="rId9" Type="http://schemas.openxmlformats.org/officeDocument/2006/relationships/slideLayout" Target="../slideLayouts/slideLayout70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60.xml.rels><?xml version="1.0" encoding="UTF-8" standalone="yes"?>
<Relationships xmlns="http://schemas.openxmlformats.org/package/2006/relationships"><Relationship Id="rId8" Type="http://schemas.openxmlformats.org/officeDocument/2006/relationships/slideLayout" Target="../slideLayouts/slideLayout715.xml"/><Relationship Id="rId13" Type="http://schemas.openxmlformats.org/officeDocument/2006/relationships/theme" Target="../theme/theme60.xml"/><Relationship Id="rId3" Type="http://schemas.openxmlformats.org/officeDocument/2006/relationships/slideLayout" Target="../slideLayouts/slideLayout710.xml"/><Relationship Id="rId7" Type="http://schemas.openxmlformats.org/officeDocument/2006/relationships/slideLayout" Target="../slideLayouts/slideLayout714.xml"/><Relationship Id="rId12" Type="http://schemas.openxmlformats.org/officeDocument/2006/relationships/slideLayout" Target="../slideLayouts/slideLayout719.xml"/><Relationship Id="rId2" Type="http://schemas.openxmlformats.org/officeDocument/2006/relationships/slideLayout" Target="../slideLayouts/slideLayout709.xml"/><Relationship Id="rId1" Type="http://schemas.openxmlformats.org/officeDocument/2006/relationships/slideLayout" Target="../slideLayouts/slideLayout708.xml"/><Relationship Id="rId6" Type="http://schemas.openxmlformats.org/officeDocument/2006/relationships/slideLayout" Target="../slideLayouts/slideLayout713.xml"/><Relationship Id="rId11" Type="http://schemas.openxmlformats.org/officeDocument/2006/relationships/slideLayout" Target="../slideLayouts/slideLayout718.xml"/><Relationship Id="rId5" Type="http://schemas.openxmlformats.org/officeDocument/2006/relationships/slideLayout" Target="../slideLayouts/slideLayout712.xml"/><Relationship Id="rId10" Type="http://schemas.openxmlformats.org/officeDocument/2006/relationships/slideLayout" Target="../slideLayouts/slideLayout717.xml"/><Relationship Id="rId4" Type="http://schemas.openxmlformats.org/officeDocument/2006/relationships/slideLayout" Target="../slideLayouts/slideLayout711.xml"/><Relationship Id="rId9" Type="http://schemas.openxmlformats.org/officeDocument/2006/relationships/slideLayout" Target="../slideLayouts/slideLayout716.xml"/></Relationships>
</file>

<file path=ppt/slideMasters/_rels/slideMaster61.xml.rels><?xml version="1.0" encoding="UTF-8" standalone="yes"?>
<Relationships xmlns="http://schemas.openxmlformats.org/package/2006/relationships"><Relationship Id="rId8" Type="http://schemas.openxmlformats.org/officeDocument/2006/relationships/slideLayout" Target="../slideLayouts/slideLayout727.xml"/><Relationship Id="rId13" Type="http://schemas.openxmlformats.org/officeDocument/2006/relationships/theme" Target="../theme/theme61.xml"/><Relationship Id="rId3" Type="http://schemas.openxmlformats.org/officeDocument/2006/relationships/slideLayout" Target="../slideLayouts/slideLayout722.xml"/><Relationship Id="rId7" Type="http://schemas.openxmlformats.org/officeDocument/2006/relationships/slideLayout" Target="../slideLayouts/slideLayout726.xml"/><Relationship Id="rId12" Type="http://schemas.openxmlformats.org/officeDocument/2006/relationships/slideLayout" Target="../slideLayouts/slideLayout731.xml"/><Relationship Id="rId2" Type="http://schemas.openxmlformats.org/officeDocument/2006/relationships/slideLayout" Target="../slideLayouts/slideLayout721.xml"/><Relationship Id="rId1" Type="http://schemas.openxmlformats.org/officeDocument/2006/relationships/slideLayout" Target="../slideLayouts/slideLayout720.xml"/><Relationship Id="rId6" Type="http://schemas.openxmlformats.org/officeDocument/2006/relationships/slideLayout" Target="../slideLayouts/slideLayout725.xml"/><Relationship Id="rId11" Type="http://schemas.openxmlformats.org/officeDocument/2006/relationships/slideLayout" Target="../slideLayouts/slideLayout730.xml"/><Relationship Id="rId5" Type="http://schemas.openxmlformats.org/officeDocument/2006/relationships/slideLayout" Target="../slideLayouts/slideLayout724.xml"/><Relationship Id="rId10" Type="http://schemas.openxmlformats.org/officeDocument/2006/relationships/slideLayout" Target="../slideLayouts/slideLayout729.xml"/><Relationship Id="rId4" Type="http://schemas.openxmlformats.org/officeDocument/2006/relationships/slideLayout" Target="../slideLayouts/slideLayout723.xml"/><Relationship Id="rId9" Type="http://schemas.openxmlformats.org/officeDocument/2006/relationships/slideLayout" Target="../slideLayouts/slideLayout72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9532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629184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5162124"/>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301926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0348077"/>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2318090"/>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152643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2112749"/>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33"/>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9298282"/>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5904404"/>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001170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391770"/>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3165319"/>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3609804"/>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6290116"/>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0728013"/>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0527773"/>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4379598"/>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3055535"/>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4494283"/>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817474"/>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77649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7332839"/>
      </p:ext>
    </p:extLst>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2533492"/>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5510902"/>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8169189"/>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995202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9023165"/>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5131979"/>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18304"/>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8186512"/>
      </p:ext>
    </p:extLst>
  </p:cSld>
  <p:clrMap bg1="lt1" tx1="dk1" bg2="lt2" tx2="dk2" accent1="accent1" accent2="accent2" accent3="accent3" accent4="accent4" accent5="accent5" accent6="accent6" hlink="hlink" folHlink="folHlink"/>
  <p:sldLayoutIdLst>
    <p:sldLayoutId id="2147484142" r:id="rId1"/>
    <p:sldLayoutId id="2147484143" r:id="rId2"/>
    <p:sldLayoutId id="2147484144" r:id="rId3"/>
    <p:sldLayoutId id="2147484145" r:id="rId4"/>
    <p:sldLayoutId id="2147484146" r:id="rId5"/>
    <p:sldLayoutId id="2147484147" r:id="rId6"/>
    <p:sldLayoutId id="2147484148" r:id="rId7"/>
    <p:sldLayoutId id="2147484149" r:id="rId8"/>
    <p:sldLayoutId id="2147484150" r:id="rId9"/>
    <p:sldLayoutId id="2147484151" r:id="rId10"/>
    <p:sldLayoutId id="2147484152" r:id="rId11"/>
    <p:sldLayoutId id="2147484153"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611094"/>
      </p:ext>
    </p:extLst>
  </p:cSld>
  <p:clrMap bg1="lt1" tx1="dk1" bg2="lt2" tx2="dk2" accent1="accent1" accent2="accent2" accent3="accent3" accent4="accent4" accent5="accent5" accent6="accent6" hlink="hlink" folHlink="fol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 id="2147484166"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318295"/>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5268410"/>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0" r:id="rId3"/>
    <p:sldLayoutId id="2147484171" r:id="rId4"/>
    <p:sldLayoutId id="2147484172" r:id="rId5"/>
    <p:sldLayoutId id="2147484173" r:id="rId6"/>
    <p:sldLayoutId id="2147484174" r:id="rId7"/>
    <p:sldLayoutId id="2147484175" r:id="rId8"/>
    <p:sldLayoutId id="2147484176" r:id="rId9"/>
    <p:sldLayoutId id="2147484177" r:id="rId10"/>
    <p:sldLayoutId id="2147484178" r:id="rId11"/>
    <p:sldLayoutId id="2147484179"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3276772"/>
      </p:ext>
    </p:extLst>
  </p:cSld>
  <p:clrMap bg1="lt1" tx1="dk1" bg2="lt2" tx2="dk2" accent1="accent1" accent2="accent2" accent3="accent3" accent4="accent4" accent5="accent5" accent6="accent6" hlink="hlink" folHlink="folHlink"/>
  <p:sldLayoutIdLst>
    <p:sldLayoutId id="2147484181" r:id="rId1"/>
    <p:sldLayoutId id="2147484182" r:id="rId2"/>
    <p:sldLayoutId id="2147484183" r:id="rId3"/>
    <p:sldLayoutId id="2147484184" r:id="rId4"/>
    <p:sldLayoutId id="2147484185" r:id="rId5"/>
    <p:sldLayoutId id="2147484186" r:id="rId6"/>
    <p:sldLayoutId id="2147484187" r:id="rId7"/>
    <p:sldLayoutId id="2147484188" r:id="rId8"/>
    <p:sldLayoutId id="2147484189" r:id="rId9"/>
    <p:sldLayoutId id="2147484190" r:id="rId10"/>
    <p:sldLayoutId id="2147484191" r:id="rId11"/>
    <p:sldLayoutId id="2147484192"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3536441"/>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 id="2147484205"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0392886"/>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210" r:id="rId4"/>
    <p:sldLayoutId id="2147484211" r:id="rId5"/>
    <p:sldLayoutId id="2147484212" r:id="rId6"/>
    <p:sldLayoutId id="2147484213" r:id="rId7"/>
    <p:sldLayoutId id="2147484214" r:id="rId8"/>
    <p:sldLayoutId id="2147484215" r:id="rId9"/>
    <p:sldLayoutId id="2147484216" r:id="rId10"/>
    <p:sldLayoutId id="2147484217" r:id="rId11"/>
    <p:sldLayoutId id="2147484218"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2949123"/>
      </p:ext>
    </p:extLst>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0755414"/>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7561395"/>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 id="2147484256" r:id="rId11"/>
    <p:sldLayoutId id="2147484257"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877875"/>
      </p:ext>
    </p:extLst>
  </p:cSld>
  <p:clrMap bg1="lt1" tx1="dk1" bg2="lt2" tx2="dk2" accent1="accent1" accent2="accent2" accent3="accent3" accent4="accent4" accent5="accent5" accent6="accent6" hlink="hlink" folHlink="folHlink"/>
  <p:sldLayoutIdLst>
    <p:sldLayoutId id="2147484259" r:id="rId1"/>
    <p:sldLayoutId id="2147484260" r:id="rId2"/>
    <p:sldLayoutId id="2147484261" r:id="rId3"/>
    <p:sldLayoutId id="2147484262" r:id="rId4"/>
    <p:sldLayoutId id="2147484263" r:id="rId5"/>
    <p:sldLayoutId id="2147484264" r:id="rId6"/>
    <p:sldLayoutId id="2147484265" r:id="rId7"/>
    <p:sldLayoutId id="2147484266" r:id="rId8"/>
    <p:sldLayoutId id="2147484267" r:id="rId9"/>
    <p:sldLayoutId id="2147484268" r:id="rId10"/>
    <p:sldLayoutId id="2147484269" r:id="rId11"/>
    <p:sldLayoutId id="2147484270"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9262925"/>
      </p:ext>
    </p:extLst>
  </p:cSld>
  <p:clrMap bg1="lt1" tx1="dk1" bg2="lt2" tx2="dk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7461842"/>
      </p:ext>
    </p:extLst>
  </p:cSld>
  <p:clrMap bg1="lt1" tx1="dk1" bg2="lt2" tx2="dk2" accent1="accent1" accent2="accent2" accent3="accent3" accent4="accent4" accent5="accent5" accent6="accent6" hlink="hlink" folHlink="folHlink"/>
  <p:sldLayoutIdLst>
    <p:sldLayoutId id="2147484285" r:id="rId1"/>
    <p:sldLayoutId id="2147484286" r:id="rId2"/>
    <p:sldLayoutId id="2147484287" r:id="rId3"/>
    <p:sldLayoutId id="2147484288" r:id="rId4"/>
    <p:sldLayoutId id="2147484289" r:id="rId5"/>
    <p:sldLayoutId id="2147484290" r:id="rId6"/>
    <p:sldLayoutId id="2147484291" r:id="rId7"/>
    <p:sldLayoutId id="2147484292" r:id="rId8"/>
    <p:sldLayoutId id="2147484293" r:id="rId9"/>
    <p:sldLayoutId id="2147484294" r:id="rId10"/>
    <p:sldLayoutId id="2147484295" r:id="rId11"/>
    <p:sldLayoutId id="2147484296"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255858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1999609"/>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 id="2147484309"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2978486"/>
      </p:ext>
    </p:extLst>
  </p:cSld>
  <p:clrMap bg1="lt1" tx1="dk1" bg2="lt2" tx2="dk2" accent1="accent1" accent2="accent2" accent3="accent3" accent4="accent4" accent5="accent5" accent6="accent6" hlink="hlink" folHlink="folHlink"/>
  <p:sldLayoutIdLst>
    <p:sldLayoutId id="2147484311" r:id="rId1"/>
    <p:sldLayoutId id="2147484312" r:id="rId2"/>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313664"/>
      </p:ext>
    </p:extLst>
  </p:cSld>
  <p:clrMap bg1="lt1" tx1="dk1" bg2="lt2" tx2="dk2" accent1="accent1" accent2="accent2" accent3="accent3" accent4="accent4" accent5="accent5" accent6="accent6" hlink="hlink" folHlink="folHlink"/>
  <p:sldLayoutIdLst>
    <p:sldLayoutId id="2147484324" r:id="rId1"/>
    <p:sldLayoutId id="2147484325" r:id="rId2"/>
    <p:sldLayoutId id="2147484326" r:id="rId3"/>
    <p:sldLayoutId id="2147484327" r:id="rId4"/>
    <p:sldLayoutId id="2147484328" r:id="rId5"/>
    <p:sldLayoutId id="2147484329" r:id="rId6"/>
    <p:sldLayoutId id="2147484330" r:id="rId7"/>
    <p:sldLayoutId id="2147484331" r:id="rId8"/>
    <p:sldLayoutId id="2147484332" r:id="rId9"/>
    <p:sldLayoutId id="2147484333" r:id="rId10"/>
    <p:sldLayoutId id="2147484334" r:id="rId11"/>
    <p:sldLayoutId id="2147484335"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9480997"/>
      </p:ext>
    </p:extLst>
  </p:cSld>
  <p:clrMap bg1="lt1" tx1="dk1" bg2="lt2" tx2="dk2" accent1="accent1" accent2="accent2" accent3="accent3" accent4="accent4" accent5="accent5" accent6="accent6" hlink="hlink" folHlink="folHlink"/>
  <p:sldLayoutIdLst>
    <p:sldLayoutId id="2147484337" r:id="rId1"/>
    <p:sldLayoutId id="2147484338" r:id="rId2"/>
    <p:sldLayoutId id="2147484339" r:id="rId3"/>
    <p:sldLayoutId id="2147484340" r:id="rId4"/>
    <p:sldLayoutId id="2147484341" r:id="rId5"/>
    <p:sldLayoutId id="2147484342" r:id="rId6"/>
    <p:sldLayoutId id="2147484343" r:id="rId7"/>
    <p:sldLayoutId id="2147484344" r:id="rId8"/>
    <p:sldLayoutId id="2147484345" r:id="rId9"/>
    <p:sldLayoutId id="2147484346" r:id="rId10"/>
    <p:sldLayoutId id="2147484347" r:id="rId11"/>
    <p:sldLayoutId id="2147484348"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1909611"/>
      </p:ext>
    </p:extLst>
  </p:cSld>
  <p:clrMap bg1="lt1" tx1="dk1" bg2="lt2" tx2="dk2" accent1="accent1" accent2="accent2" accent3="accent3" accent4="accent4" accent5="accent5" accent6="accent6" hlink="hlink" folHlink="folHlink"/>
  <p:sldLayoutIdLst>
    <p:sldLayoutId id="2147484350" r:id="rId1"/>
    <p:sldLayoutId id="2147484351" r:id="rId2"/>
    <p:sldLayoutId id="2147484352" r:id="rId3"/>
    <p:sldLayoutId id="2147484353" r:id="rId4"/>
    <p:sldLayoutId id="2147484354" r:id="rId5"/>
    <p:sldLayoutId id="2147484355" r:id="rId6"/>
    <p:sldLayoutId id="2147484356" r:id="rId7"/>
    <p:sldLayoutId id="2147484357" r:id="rId8"/>
    <p:sldLayoutId id="2147484358" r:id="rId9"/>
    <p:sldLayoutId id="2147484359" r:id="rId10"/>
    <p:sldLayoutId id="2147484360" r:id="rId11"/>
    <p:sldLayoutId id="2147484361"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4325217"/>
      </p:ext>
    </p:extLst>
  </p:cSld>
  <p:clrMap bg1="lt1" tx1="dk1" bg2="lt2" tx2="dk2" accent1="accent1" accent2="accent2" accent3="accent3" accent4="accent4" accent5="accent5" accent6="accent6" hlink="hlink" folHlink="folHlink"/>
  <p:sldLayoutIdLst>
    <p:sldLayoutId id="2147484363" r:id="rId1"/>
    <p:sldLayoutId id="2147484364" r:id="rId2"/>
    <p:sldLayoutId id="2147484365" r:id="rId3"/>
    <p:sldLayoutId id="2147484366" r:id="rId4"/>
    <p:sldLayoutId id="2147484367" r:id="rId5"/>
    <p:sldLayoutId id="2147484368" r:id="rId6"/>
    <p:sldLayoutId id="2147484369" r:id="rId7"/>
    <p:sldLayoutId id="2147484370" r:id="rId8"/>
    <p:sldLayoutId id="2147484371" r:id="rId9"/>
    <p:sldLayoutId id="2147484372" r:id="rId10"/>
    <p:sldLayoutId id="2147484373" r:id="rId11"/>
    <p:sldLayoutId id="2147484374"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0083862"/>
      </p:ext>
    </p:extLst>
  </p:cSld>
  <p:clrMap bg1="lt1" tx1="dk1" bg2="lt2" tx2="dk2" accent1="accent1" accent2="accent2" accent3="accent3" accent4="accent4" accent5="accent5" accent6="accent6" hlink="hlink" folHlink="folHlink"/>
  <p:sldLayoutIdLst>
    <p:sldLayoutId id="2147484376" r:id="rId1"/>
    <p:sldLayoutId id="2147484377" r:id="rId2"/>
    <p:sldLayoutId id="2147484378" r:id="rId3"/>
    <p:sldLayoutId id="2147484379" r:id="rId4"/>
    <p:sldLayoutId id="2147484380" r:id="rId5"/>
    <p:sldLayoutId id="2147484381" r:id="rId6"/>
    <p:sldLayoutId id="2147484382" r:id="rId7"/>
    <p:sldLayoutId id="2147484383" r:id="rId8"/>
    <p:sldLayoutId id="2147484384" r:id="rId9"/>
    <p:sldLayoutId id="2147484385" r:id="rId10"/>
    <p:sldLayoutId id="2147484386" r:id="rId11"/>
    <p:sldLayoutId id="2147484387"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0958057"/>
      </p:ext>
    </p:extLst>
  </p:cSld>
  <p:clrMap bg1="lt1" tx1="dk1" bg2="lt2" tx2="dk2" accent1="accent1" accent2="accent2" accent3="accent3" accent4="accent4" accent5="accent5" accent6="accent6" hlink="hlink" folHlink="folHlink"/>
  <p:sldLayoutIdLst>
    <p:sldLayoutId id="2147484389" r:id="rId1"/>
    <p:sldLayoutId id="2147484390" r:id="rId2"/>
    <p:sldLayoutId id="2147484391" r:id="rId3"/>
    <p:sldLayoutId id="2147484392" r:id="rId4"/>
    <p:sldLayoutId id="2147484393" r:id="rId5"/>
    <p:sldLayoutId id="2147484394" r:id="rId6"/>
    <p:sldLayoutId id="2147484395" r:id="rId7"/>
    <p:sldLayoutId id="2147484396" r:id="rId8"/>
    <p:sldLayoutId id="2147484397" r:id="rId9"/>
    <p:sldLayoutId id="2147484398" r:id="rId10"/>
    <p:sldLayoutId id="2147484399" r:id="rId11"/>
    <p:sldLayoutId id="2147484400"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7389419"/>
      </p:ext>
    </p:extLst>
  </p:cSld>
  <p:clrMap bg1="lt1" tx1="dk1" bg2="lt2" tx2="dk2" accent1="accent1" accent2="accent2" accent3="accent3" accent4="accent4" accent5="accent5" accent6="accent6" hlink="hlink" folHlink="folHlink"/>
  <p:sldLayoutIdLst>
    <p:sldLayoutId id="2147484415" r:id="rId1"/>
    <p:sldLayoutId id="2147484416" r:id="rId2"/>
    <p:sldLayoutId id="2147484417" r:id="rId3"/>
    <p:sldLayoutId id="2147484418" r:id="rId4"/>
    <p:sldLayoutId id="2147484419" r:id="rId5"/>
    <p:sldLayoutId id="2147484420" r:id="rId6"/>
    <p:sldLayoutId id="2147484421" r:id="rId7"/>
    <p:sldLayoutId id="2147484422" r:id="rId8"/>
    <p:sldLayoutId id="2147484423" r:id="rId9"/>
    <p:sldLayoutId id="2147484424" r:id="rId10"/>
    <p:sldLayoutId id="2147484425" r:id="rId11"/>
    <p:sldLayoutId id="2147484426"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8844787"/>
      </p:ext>
    </p:extLst>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 id="2147484451" r:id="rId11"/>
    <p:sldLayoutId id="2147484452"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207918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1896801"/>
      </p:ext>
    </p:extLst>
  </p:cSld>
  <p:clrMap bg1="lt1" tx1="dk1" bg2="lt2" tx2="dk2" accent1="accent1" accent2="accent2" accent3="accent3" accent4="accent4" accent5="accent5" accent6="accent6" hlink="hlink" folHlink="folHlink"/>
  <p:sldLayoutIdLst>
    <p:sldLayoutId id="2147484454" r:id="rId1"/>
    <p:sldLayoutId id="2147484455" r:id="rId2"/>
    <p:sldLayoutId id="2147484456" r:id="rId3"/>
    <p:sldLayoutId id="2147484457" r:id="rId4"/>
    <p:sldLayoutId id="2147484458" r:id="rId5"/>
    <p:sldLayoutId id="2147484459" r:id="rId6"/>
    <p:sldLayoutId id="2147484460" r:id="rId7"/>
    <p:sldLayoutId id="2147484461" r:id="rId8"/>
    <p:sldLayoutId id="2147484462" r:id="rId9"/>
    <p:sldLayoutId id="2147484463" r:id="rId10"/>
    <p:sldLayoutId id="2147484464" r:id="rId11"/>
    <p:sldLayoutId id="2147484465"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739995"/>
      </p:ext>
    </p:extLst>
  </p:cSld>
  <p:clrMap bg1="lt1" tx1="dk1" bg2="lt2" tx2="dk2" accent1="accent1" accent2="accent2" accent3="accent3" accent4="accent4" accent5="accent5" accent6="accent6" hlink="hlink" folHlink="folHlink"/>
  <p:sldLayoutIdLst>
    <p:sldLayoutId id="2147484467" r:id="rId1"/>
    <p:sldLayoutId id="2147484468" r:id="rId2"/>
    <p:sldLayoutId id="2147484469" r:id="rId3"/>
    <p:sldLayoutId id="2147484470" r:id="rId4"/>
    <p:sldLayoutId id="2147484471" r:id="rId5"/>
    <p:sldLayoutId id="2147484472" r:id="rId6"/>
    <p:sldLayoutId id="2147484473" r:id="rId7"/>
    <p:sldLayoutId id="2147484474" r:id="rId8"/>
    <p:sldLayoutId id="2147484475" r:id="rId9"/>
    <p:sldLayoutId id="2147484476" r:id="rId10"/>
    <p:sldLayoutId id="2147484477" r:id="rId11"/>
    <p:sldLayoutId id="2147484478"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817086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6604225"/>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7911338"/>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02.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14.xml"/><Relationship Id="rId4" Type="http://schemas.openxmlformats.org/officeDocument/2006/relationships/image" Target="../media/image6.emf"/></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126.xml"/><Relationship Id="rId4" Type="http://schemas.openxmlformats.org/officeDocument/2006/relationships/image" Target="../media/image8.emf"/></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6.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8.xml"/><Relationship Id="rId4" Type="http://schemas.openxmlformats.org/officeDocument/2006/relationships/image" Target="../media/image6.emf"/></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50.xml"/><Relationship Id="rId5" Type="http://schemas.openxmlformats.org/officeDocument/2006/relationships/image" Target="../media/image8.emf"/><Relationship Id="rId4" Type="http://schemas.openxmlformats.org/officeDocument/2006/relationships/image" Target="../media/image6.emf"/></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5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5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6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8.emf"/><Relationship Id="rId4" Type="http://schemas.openxmlformats.org/officeDocument/2006/relationships/image" Target="../media/image23.png"/><Relationship Id="rId9" Type="http://schemas.openxmlformats.org/officeDocument/2006/relationships/image" Target="../media/image6.emf"/></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74.xml"/><Relationship Id="rId4" Type="http://schemas.openxmlformats.org/officeDocument/2006/relationships/image" Target="../media/image6.emf"/></Relationships>
</file>

<file path=ppt/slides/_rels/slide22.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86.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23.png"/><Relationship Id="rId10" Type="http://schemas.openxmlformats.org/officeDocument/2006/relationships/image" Target="../media/image32.png"/><Relationship Id="rId4" Type="http://schemas.openxmlformats.org/officeDocument/2006/relationships/image" Target="../media/image22.png"/><Relationship Id="rId9" Type="http://schemas.openxmlformats.org/officeDocument/2006/relationships/image" Target="../media/image6.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10.xml"/><Relationship Id="rId4" Type="http://schemas.openxmlformats.org/officeDocument/2006/relationships/image" Target="../media/image6.emf"/></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22.xml"/><Relationship Id="rId5" Type="http://schemas.openxmlformats.org/officeDocument/2006/relationships/image" Target="../media/image6.emf"/><Relationship Id="rId4" Type="http://schemas.openxmlformats.org/officeDocument/2006/relationships/image" Target="../media/image8.emf"/></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34.xml"/><Relationship Id="rId6" Type="http://schemas.openxmlformats.org/officeDocument/2006/relationships/image" Target="../media/image6.emf"/><Relationship Id="rId5" Type="http://schemas.openxmlformats.org/officeDocument/2006/relationships/image" Target="../media/image8.emf"/><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6.emf"/><Relationship Id="rId2" Type="http://schemas.openxmlformats.org/officeDocument/2006/relationships/notesSlide" Target="../notesSlides/notesSlide26.xml"/><Relationship Id="rId1" Type="http://schemas.openxmlformats.org/officeDocument/2006/relationships/slideLayout" Target="../slideLayouts/slideLayout246.xml"/><Relationship Id="rId6" Type="http://schemas.openxmlformats.org/officeDocument/2006/relationships/image" Target="../media/image8.emf"/><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0.xml"/></Relationships>
</file>

<file path=ppt/slides/_rels/slide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9.xml"/><Relationship Id="rId1" Type="http://schemas.openxmlformats.org/officeDocument/2006/relationships/slideLayout" Target="../slideLayouts/slideLayout28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94.xml"/><Relationship Id="rId6" Type="http://schemas.openxmlformats.org/officeDocument/2006/relationships/image" Target="../media/image6.emf"/><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306.xml"/><Relationship Id="rId5" Type="http://schemas.openxmlformats.org/officeDocument/2006/relationships/image" Target="../media/image6.emf"/><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318.xml"/><Relationship Id="rId6" Type="http://schemas.openxmlformats.org/officeDocument/2006/relationships/image" Target="../media/image6.emf"/><Relationship Id="rId5" Type="http://schemas.openxmlformats.org/officeDocument/2006/relationships/image" Target="../media/image8.emf"/><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330.xml"/><Relationship Id="rId6" Type="http://schemas.openxmlformats.org/officeDocument/2006/relationships/image" Target="../media/image6.emf"/><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342.xml"/><Relationship Id="rId5" Type="http://schemas.openxmlformats.org/officeDocument/2006/relationships/image" Target="../media/image6.emf"/><Relationship Id="rId4" Type="http://schemas.openxmlformats.org/officeDocument/2006/relationships/image" Target="../media/image8.emf"/></Relationships>
</file>

<file path=ppt/slides/_rels/slide3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354.xml"/><Relationship Id="rId6" Type="http://schemas.openxmlformats.org/officeDocument/2006/relationships/image" Target="../media/image57.png"/><Relationship Id="rId11" Type="http://schemas.openxmlformats.org/officeDocument/2006/relationships/image" Target="../media/image6.emf"/><Relationship Id="rId5" Type="http://schemas.openxmlformats.org/officeDocument/2006/relationships/image" Target="../media/image56.png"/><Relationship Id="rId10" Type="http://schemas.openxmlformats.org/officeDocument/2006/relationships/image" Target="../media/image8.emf"/><Relationship Id="rId4" Type="http://schemas.openxmlformats.org/officeDocument/2006/relationships/image" Target="../media/image55.png"/><Relationship Id="rId9"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6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9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8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9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3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37.xml"/></Relationships>
</file>

<file path=ppt/slides/_rels/slide4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3.xml"/><Relationship Id="rId1" Type="http://schemas.openxmlformats.org/officeDocument/2006/relationships/slideLayout" Target="../slideLayouts/slideLayout449.xml"/></Relationships>
</file>

<file path=ppt/slides/_rels/slide4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461.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8.emf"/><Relationship Id="rId4" Type="http://schemas.openxmlformats.org/officeDocument/2006/relationships/image" Target="../media/image61.png"/><Relationship Id="rId9" Type="http://schemas.openxmlformats.org/officeDocument/2006/relationships/image" Target="../media/image6.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7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8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0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0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2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3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45.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55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6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19.xml"/></Relationships>
</file>

<file path=ppt/slides/_rels/slide5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6.xml"/><Relationship Id="rId1" Type="http://schemas.openxmlformats.org/officeDocument/2006/relationships/slideLayout" Target="../slideLayouts/slideLayout581.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593.xml"/><Relationship Id="rId6" Type="http://schemas.openxmlformats.org/officeDocument/2006/relationships/image" Target="../media/image68.png"/><Relationship Id="rId5" Type="http://schemas.openxmlformats.org/officeDocument/2006/relationships/image" Target="../media/image6.emf"/><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60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2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3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4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5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name="bb04763b-6662-436e-bff2-e2dc0c09868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3200400" y="2022868"/>
            <a:ext cx="5732417" cy="627864"/>
          </a:xfrm>
        </p:spPr>
        <p:txBody>
          <a:bodyPr/>
          <a:lstStyle/>
          <a:p>
            <a:r>
              <a:rPr lang="fr-FR" dirty="0"/>
              <a:t>Module 4</a:t>
            </a:r>
          </a:p>
        </p:txBody>
      </p:sp>
      <p:sp>
        <p:nvSpPr>
          <p:cNvPr id="3" name="Subtitle 2"/>
          <p:cNvSpPr>
            <a:spLocks noGrp="1"/>
          </p:cNvSpPr>
          <p:nvPr>
            <p:ph type="subTitle" sz="quarter" idx="1"/>
          </p:nvPr>
        </p:nvSpPr>
        <p:spPr/>
        <p:txBody>
          <a:bodyPr/>
          <a:lstStyle/>
          <a:p>
            <a:r>
              <a:rPr lang="fr-FR" dirty="0"/>
              <a:t>Gestion des fichiers et des imprimantes</a:t>
            </a:r>
            <a:r>
              <a:rPr lang="en-US" dirty="0"/>
              <a:t>
</a:t>
            </a:r>
            <a:br>
              <a:rPr dirty="0"/>
            </a:br>
            <a:endParaRPr lang="fr-FR" dirty="0"/>
          </a:p>
        </p:txBody>
      </p:sp>
    </p:spTree>
    <p:extLst>
      <p:ext uri="{BB962C8B-B14F-4D97-AF65-F5344CB8AC3E}">
        <p14:creationId xmlns:p14="http://schemas.microsoft.com/office/powerpoint/2010/main" val="765759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45cdbd22-a567-4fba-b83b-f1bdf6f741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2700" dirty="0"/>
              <a:t>Démonstration : Travailler avec des systèmes de fichiers dans Windows 10</a:t>
            </a:r>
          </a:p>
        </p:txBody>
      </p:sp>
      <p:sp>
        <p:nvSpPr>
          <p:cNvPr id="4" name="Content Placeholder 2"/>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fr-FR" kern="0" dirty="0">
                <a:solidFill>
                  <a:srgbClr val="000000"/>
                </a:solidFill>
              </a:rPr>
              <a:t>Dans cette démonstration, vous allez apprendre à :</a:t>
            </a:r>
          </a:p>
          <a:p>
            <a:pPr lvl="0"/>
            <a:r>
              <a:rPr lang="fr-FR" kern="0" dirty="0">
                <a:solidFill>
                  <a:srgbClr val="000000"/>
                </a:solidFill>
              </a:rPr>
              <a:t>Créer un volume et le formater avec différents systèmes de fichiers</a:t>
            </a:r>
          </a:p>
          <a:p>
            <a:pPr lvl="0"/>
            <a:r>
              <a:rPr lang="fr-FR" kern="0" dirty="0">
                <a:solidFill>
                  <a:srgbClr val="000000"/>
                </a:solidFill>
              </a:rPr>
              <a:t>Revoir certaines des différences entre les divers systèmes de fichiers</a:t>
            </a:r>
          </a:p>
          <a:p>
            <a:pPr lvl="0"/>
            <a:r>
              <a:rPr lang="fr-FR" kern="0" dirty="0">
                <a:solidFill>
                  <a:srgbClr val="000000"/>
                </a:solidFill>
              </a:rPr>
              <a:t>Convertir un système de fichiers FAT en NTFS</a:t>
            </a:r>
          </a:p>
          <a:p>
            <a:pPr lvl="0"/>
            <a:r>
              <a:rPr lang="fr-FR" kern="0" dirty="0">
                <a:solidFill>
                  <a:srgbClr val="000000"/>
                </a:solidFill>
              </a:rPr>
              <a:t>Créer un espace de stockage en miroir double et le formater avec le système de fichiers ReFS.</a:t>
            </a:r>
          </a:p>
          <a:p>
            <a:pPr marL="0" lvl="0" indent="0">
              <a:buNone/>
            </a:pPr>
            <a:endParaRPr lang="fr-FR" kern="0" dirty="0">
              <a:solidFill>
                <a:srgbClr val="000000"/>
              </a:solidFill>
            </a:endParaRPr>
          </a:p>
          <a:p>
            <a:pPr marL="0" lvl="0" indent="0">
              <a:buNone/>
            </a:pPr>
            <a:endParaRPr lang="fr-FR" kern="0" dirty="0">
              <a:solidFill>
                <a:srgbClr val="000000"/>
              </a:solidFill>
            </a:endParaRPr>
          </a:p>
        </p:txBody>
      </p:sp>
    </p:spTree>
    <p:extLst>
      <p:ext uri="{BB962C8B-B14F-4D97-AF65-F5344CB8AC3E}">
        <p14:creationId xmlns:p14="http://schemas.microsoft.com/office/powerpoint/2010/main" val="971629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5519e9d4-6aca-488a-83ff-34891af5888c">
    <p:spTree>
      <p:nvGrpSpPr>
        <p:cNvPr id="1" name=""/>
        <p:cNvGrpSpPr/>
        <p:nvPr/>
      </p:nvGrpSpPr>
      <p:grpSpPr>
        <a:xfrm>
          <a:off x="0" y="0"/>
          <a:ext cx="0" cy="0"/>
          <a:chOff x="0" y="0"/>
          <a:chExt cx="0" cy="0"/>
        </a:xfrm>
      </p:grpSpPr>
      <p:sp>
        <p:nvSpPr>
          <p:cNvPr id="2" name="Title 1"/>
          <p:cNvSpPr>
            <a:spLocks noGrp="1"/>
          </p:cNvSpPr>
          <p:nvPr>
            <p:ph type="title"/>
          </p:nvPr>
        </p:nvSpPr>
        <p:spPr>
          <a:xfrm>
            <a:off x="460375" y="-2"/>
            <a:ext cx="8387292" cy="740664"/>
          </a:xfrm>
        </p:spPr>
        <p:txBody>
          <a:bodyPr/>
          <a:lstStyle/>
          <a:p>
            <a:r>
              <a:rPr lang="fr-FR" sz="2600" dirty="0"/>
              <a:t>Leçon 2 : Configuration et gestion d’un accès aux fichiers</a:t>
            </a:r>
          </a:p>
        </p:txBody>
      </p:sp>
      <p:sp>
        <p:nvSpPr>
          <p:cNvPr id="3" name="Text Placeholder 2"/>
          <p:cNvSpPr>
            <a:spLocks noGrp="1"/>
          </p:cNvSpPr>
          <p:nvPr>
            <p:ph type="body" idx="1"/>
          </p:nvPr>
        </p:nvSpPr>
        <p:spPr/>
        <p:txBody>
          <a:bodyPr/>
          <a:lstStyle/>
          <a:p>
            <a:r>
              <a:rPr lang="fr-FR" dirty="0"/>
              <a:t>Outils utilisés pour gérer les fichiers et les dossiers</a:t>
            </a:r>
          </a:p>
          <a:p>
            <a:r>
              <a:rPr lang="fr-FR" dirty="0"/>
              <a:t>Autorisations des fichiers et dossiers</a:t>
            </a:r>
          </a:p>
          <a:p>
            <a:r>
              <a:rPr lang="fr-FR" dirty="0"/>
              <a:t>Aperçu des autorisations d’héritage</a:t>
            </a:r>
          </a:p>
          <a:p>
            <a:r>
              <a:rPr lang="fr-FR" dirty="0"/>
              <a:t>Implémentation de conditions pour limiter l’accès aux fichiers et aux dossiers</a:t>
            </a:r>
          </a:p>
          <a:p>
            <a:r>
              <a:rPr lang="fr-FR" dirty="0"/>
              <a:t>Démonstration : Sécurisation des fichiers et des dossiers avec les autorisations de fichiers</a:t>
            </a:r>
          </a:p>
          <a:p>
            <a:r>
              <a:rPr lang="fr-FR" dirty="0"/>
              <a:t>Autorisations effectives</a:t>
            </a:r>
          </a:p>
          <a:p>
            <a:r>
              <a:rPr lang="fr-FR" dirty="0"/>
              <a:t>Copie et déplacement de fichiers</a:t>
            </a:r>
          </a:p>
        </p:txBody>
      </p:sp>
    </p:spTree>
    <p:extLst>
      <p:ext uri="{BB962C8B-B14F-4D97-AF65-F5344CB8AC3E}">
        <p14:creationId xmlns:p14="http://schemas.microsoft.com/office/powerpoint/2010/main" val="354591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cbaf14bf-b870-475b-b06d-496e8f8413a9">
    <p:spTree>
      <p:nvGrpSpPr>
        <p:cNvPr id="1" name=""/>
        <p:cNvGrpSpPr/>
        <p:nvPr/>
      </p:nvGrpSpPr>
      <p:grpSpPr>
        <a:xfrm>
          <a:off x="0" y="0"/>
          <a:ext cx="0" cy="0"/>
          <a:chOff x="0" y="0"/>
          <a:chExt cx="0" cy="0"/>
        </a:xfrm>
      </p:grpSpPr>
      <p:sp>
        <p:nvSpPr>
          <p:cNvPr id="2" name="Title 1"/>
          <p:cNvSpPr>
            <a:spLocks noGrp="1"/>
          </p:cNvSpPr>
          <p:nvPr>
            <p:ph type="title"/>
          </p:nvPr>
        </p:nvSpPr>
        <p:spPr>
          <a:xfrm>
            <a:off x="460374" y="-2"/>
            <a:ext cx="8175625" cy="740664"/>
          </a:xfrm>
        </p:spPr>
        <p:txBody>
          <a:bodyPr/>
          <a:lstStyle/>
          <a:p>
            <a:r>
              <a:rPr lang="fr-FR" dirty="0"/>
              <a:t>Outils utilisés pour gérer les fichiers et les dossiers</a:t>
            </a:r>
          </a:p>
        </p:txBody>
      </p:sp>
      <p:pic>
        <p:nvPicPr>
          <p:cNvPr id="4" name="Picture 2" descr="Capture d’écran de l’Explorateur de fichiers avec les zones suivantes mises en surbrillance : Accès rapide dans la barre de navigation, Ce PC dans la barre de navigation, la barre d’adresse et la zone Rechercher. Les nœuds disponibles sous Accès rapide sont Bureau, Téléchargements, Documents, Images, Musique et Vidéos. Les mêmes nœuds sont disponibles sous Ce PC en plus du Disque local (C:) que l’utilisateur a sélectionné. &#1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29" y="896289"/>
            <a:ext cx="7477125" cy="5657850"/>
          </a:xfrm>
          <a:prstGeom prst="rect">
            <a:avLst/>
          </a:prstGeom>
          <a:noFill/>
          <a:ln w="9525">
            <a:solidFill>
              <a:schemeClr val="accent6">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1714082" y="1452212"/>
            <a:ext cx="4338987" cy="254000"/>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sp>
        <p:nvSpPr>
          <p:cNvPr id="6" name="Rectangle 5"/>
          <p:cNvSpPr/>
          <p:nvPr/>
        </p:nvSpPr>
        <p:spPr bwMode="auto">
          <a:xfrm>
            <a:off x="717529" y="1851456"/>
            <a:ext cx="1536274" cy="1600081"/>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sp>
        <p:nvSpPr>
          <p:cNvPr id="7" name="Rectangle 6"/>
          <p:cNvSpPr/>
          <p:nvPr/>
        </p:nvSpPr>
        <p:spPr bwMode="auto">
          <a:xfrm>
            <a:off x="717529" y="3821923"/>
            <a:ext cx="1536274" cy="1883417"/>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sp>
        <p:nvSpPr>
          <p:cNvPr id="8" name="Rectangle 7"/>
          <p:cNvSpPr/>
          <p:nvPr/>
        </p:nvSpPr>
        <p:spPr bwMode="auto">
          <a:xfrm>
            <a:off x="6157294" y="1452212"/>
            <a:ext cx="1917759" cy="254000"/>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pic>
        <p:nvPicPr>
          <p:cNvPr id="9"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367" y="6486525"/>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000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name="68882505-ea0d-4316-8405-5d4ba3f85282">
    <p:spTree>
      <p:nvGrpSpPr>
        <p:cNvPr id="1" name=""/>
        <p:cNvGrpSpPr/>
        <p:nvPr/>
      </p:nvGrpSpPr>
      <p:grpSpPr>
        <a:xfrm>
          <a:off x="0" y="0"/>
          <a:ext cx="0" cy="0"/>
          <a:chOff x="0" y="0"/>
          <a:chExt cx="0" cy="0"/>
        </a:xfrm>
      </p:grpSpPr>
      <p:sp>
        <p:nvSpPr>
          <p:cNvPr id="2" name="Title 1"/>
          <p:cNvSpPr>
            <a:spLocks noGrp="1"/>
          </p:cNvSpPr>
          <p:nvPr>
            <p:ph type="title"/>
          </p:nvPr>
        </p:nvSpPr>
        <p:spPr>
          <a:xfrm>
            <a:off x="460375" y="-2"/>
            <a:ext cx="8040158" cy="740664"/>
          </a:xfrm>
        </p:spPr>
        <p:txBody>
          <a:bodyPr/>
          <a:lstStyle/>
          <a:p>
            <a:r>
              <a:rPr lang="fr-FR" dirty="0"/>
              <a:t>Outils utilisés pour gérer les fichiers et les dossiers</a:t>
            </a:r>
          </a:p>
        </p:txBody>
      </p:sp>
      <p:pic>
        <p:nvPicPr>
          <p:cNvPr id="4" name="Picture 2" descr="Capture d’écran de l’Explorateur de fichiers. Dans l’Explorateur de fichiers, le disque local (C:) est sélectionné et les dossiers Programme, Program Files (x86), Utilisateurs et Windows s’affichent dans le volet des détails. Le ruban de l’Explorateur de fichiers est surligné et l’onglet Affichage du ruban est sélectionné. Les options suivantes apparaissent : Volet de navigation, Volet de visualisation, Volet des détails, Très grandes icônes, Icônes moyennes, Liste, Grandes icônes, Petites icônes, Détails, Trier, Cases à cocher des éléments, Case à cocher des extensions de noms de fichiers, Case à cocher des éléments masqués et Options.&#1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926" y="896292"/>
            <a:ext cx="7991111" cy="528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760926" y="1413575"/>
            <a:ext cx="7467600" cy="878864"/>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367" y="6486525"/>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902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name="1e95f62c-1766-4ea4-b171-dc76f59d6a4b">
    <p:spTree>
      <p:nvGrpSpPr>
        <p:cNvPr id="1" name=""/>
        <p:cNvGrpSpPr/>
        <p:nvPr/>
      </p:nvGrpSpPr>
      <p:grpSpPr>
        <a:xfrm>
          <a:off x="0" y="0"/>
          <a:ext cx="0" cy="0"/>
          <a:chOff x="0" y="0"/>
          <a:chExt cx="0" cy="0"/>
        </a:xfrm>
      </p:grpSpPr>
      <p:sp>
        <p:nvSpPr>
          <p:cNvPr id="2" name="Title 1"/>
          <p:cNvSpPr>
            <a:spLocks noGrp="1"/>
          </p:cNvSpPr>
          <p:nvPr>
            <p:ph type="title"/>
          </p:nvPr>
        </p:nvSpPr>
        <p:spPr>
          <a:xfrm>
            <a:off x="460374" y="-2"/>
            <a:ext cx="8117569" cy="740664"/>
          </a:xfrm>
        </p:spPr>
        <p:txBody>
          <a:bodyPr/>
          <a:lstStyle/>
          <a:p>
            <a:r>
              <a:rPr lang="fr-FR"/>
              <a:t>Outils utilisés pour gérer les fichiers et les dossiers</a:t>
            </a:r>
            <a:endParaRPr lang="fr-FR" dirty="0"/>
          </a:p>
        </p:txBody>
      </p:sp>
      <p:sp>
        <p:nvSpPr>
          <p:cNvPr id="4" name="Content Placeholder 2"/>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fr-FR" kern="0" dirty="0">
                <a:solidFill>
                  <a:srgbClr val="000000"/>
                </a:solidFill>
              </a:rPr>
              <a:t>Invite de commandes</a:t>
            </a:r>
          </a:p>
          <a:p>
            <a:pPr lvl="1"/>
            <a:r>
              <a:rPr lang="fr-FR" b="1" kern="0" dirty="0">
                <a:solidFill>
                  <a:srgbClr val="000000"/>
                </a:solidFill>
              </a:rPr>
              <a:t>cd </a:t>
            </a:r>
            <a:r>
              <a:rPr lang="fr-FR" kern="0" dirty="0">
                <a:solidFill>
                  <a:srgbClr val="000000"/>
                </a:solidFill>
              </a:rPr>
              <a:t>ou </a:t>
            </a:r>
            <a:r>
              <a:rPr lang="fr-FR" b="1" kern="0" dirty="0">
                <a:solidFill>
                  <a:srgbClr val="000000"/>
                </a:solidFill>
              </a:rPr>
              <a:t>chdir </a:t>
            </a:r>
            <a:r>
              <a:rPr lang="fr-FR" kern="0" dirty="0">
                <a:solidFill>
                  <a:srgbClr val="000000"/>
                </a:solidFill>
              </a:rPr>
              <a:t>pour changer le répertoire parent</a:t>
            </a:r>
          </a:p>
          <a:p>
            <a:pPr lvl="1"/>
            <a:r>
              <a:rPr lang="fr-FR" b="1" kern="0" dirty="0">
                <a:solidFill>
                  <a:srgbClr val="000000"/>
                </a:solidFill>
              </a:rPr>
              <a:t>del</a:t>
            </a:r>
            <a:r>
              <a:rPr lang="fr-FR" kern="0" dirty="0">
                <a:solidFill>
                  <a:srgbClr val="000000"/>
                </a:solidFill>
              </a:rPr>
              <a:t>, </a:t>
            </a:r>
            <a:r>
              <a:rPr lang="fr-FR" b="1" kern="0" dirty="0">
                <a:solidFill>
                  <a:srgbClr val="000000"/>
                </a:solidFill>
              </a:rPr>
              <a:t>md</a:t>
            </a:r>
            <a:r>
              <a:rPr lang="fr-FR" kern="0" dirty="0">
                <a:solidFill>
                  <a:srgbClr val="000000"/>
                </a:solidFill>
              </a:rPr>
              <a:t>, </a:t>
            </a:r>
            <a:r>
              <a:rPr lang="fr-FR" b="1" kern="0" dirty="0">
                <a:solidFill>
                  <a:srgbClr val="000000"/>
                </a:solidFill>
              </a:rPr>
              <a:t>move</a:t>
            </a:r>
            <a:r>
              <a:rPr lang="fr-FR" kern="0" dirty="0">
                <a:solidFill>
                  <a:srgbClr val="000000"/>
                </a:solidFill>
              </a:rPr>
              <a:t> et d’autres commandes pour gérer les fichiers et les dossiers</a:t>
            </a:r>
          </a:p>
          <a:p>
            <a:pPr lvl="1"/>
            <a:r>
              <a:rPr lang="fr-FR" b="1" kern="0" dirty="0">
                <a:solidFill>
                  <a:srgbClr val="000000"/>
                </a:solidFill>
              </a:rPr>
              <a:t>icacls</a:t>
            </a:r>
            <a:r>
              <a:rPr lang="fr-FR" kern="0" dirty="0">
                <a:solidFill>
                  <a:srgbClr val="000000"/>
                </a:solidFill>
              </a:rPr>
              <a:t> pour afficher et modifier les autorisations</a:t>
            </a:r>
          </a:p>
          <a:p>
            <a:pPr lvl="0"/>
            <a:r>
              <a:rPr lang="fr-FR" kern="0" dirty="0">
                <a:solidFill>
                  <a:srgbClr val="000000"/>
                </a:solidFill>
              </a:rPr>
              <a:t>Windows PowerShell</a:t>
            </a:r>
          </a:p>
          <a:p>
            <a:pPr lvl="1"/>
            <a:r>
              <a:rPr lang="fr-FR" b="1" kern="0" dirty="0">
                <a:solidFill>
                  <a:srgbClr val="000000"/>
                </a:solidFill>
              </a:rPr>
              <a:t>Set-Location</a:t>
            </a:r>
            <a:r>
              <a:rPr lang="fr-FR" kern="0" dirty="0">
                <a:solidFill>
                  <a:srgbClr val="000000"/>
                </a:solidFill>
              </a:rPr>
              <a:t>, </a:t>
            </a:r>
            <a:r>
              <a:rPr lang="fr-FR" b="1" kern="0" dirty="0">
                <a:solidFill>
                  <a:srgbClr val="000000"/>
                </a:solidFill>
              </a:rPr>
              <a:t>Remove-Item</a:t>
            </a:r>
            <a:r>
              <a:rPr lang="fr-FR" kern="0" dirty="0">
                <a:solidFill>
                  <a:srgbClr val="000000"/>
                </a:solidFill>
              </a:rPr>
              <a:t> et d’autres applets de commande</a:t>
            </a:r>
          </a:p>
          <a:p>
            <a:pPr lvl="1"/>
            <a:r>
              <a:rPr lang="fr-FR" kern="0" dirty="0">
                <a:solidFill>
                  <a:srgbClr val="000000"/>
                </a:solidFill>
              </a:rPr>
              <a:t>Les mêmes alias que les commandes de l’invite de commandes</a:t>
            </a:r>
          </a:p>
          <a:p>
            <a:pPr lvl="1"/>
            <a:r>
              <a:rPr lang="fr-FR" b="1" kern="0" dirty="0">
                <a:solidFill>
                  <a:srgbClr val="000000"/>
                </a:solidFill>
              </a:rPr>
              <a:t>Set-ACL </a:t>
            </a:r>
            <a:r>
              <a:rPr lang="fr-FR" kern="0" dirty="0">
                <a:solidFill>
                  <a:srgbClr val="000000"/>
                </a:solidFill>
              </a:rPr>
              <a:t>pour gérer les autorisations des fichiers</a:t>
            </a:r>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67" y="6486525"/>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725" y="6486524"/>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260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EA1A14-8E8F-4F46-868F-3914B3051D46}"/>
              </a:ext>
            </a:extLst>
          </p:cNvPr>
          <p:cNvSpPr>
            <a:spLocks noGrp="1"/>
          </p:cNvSpPr>
          <p:nvPr>
            <p:ph type="title"/>
          </p:nvPr>
        </p:nvSpPr>
        <p:spPr>
          <a:xfrm>
            <a:off x="4913105" y="740661"/>
            <a:ext cx="4230895" cy="740664"/>
          </a:xfrm>
        </p:spPr>
        <p:txBody>
          <a:bodyPr/>
          <a:lstStyle/>
          <a:p>
            <a:r>
              <a:rPr lang="fr-FR" sz="1800" dirty="0">
                <a:solidFill>
                  <a:schemeClr val="tx1"/>
                </a:solidFill>
              </a:rPr>
              <a:t>SID : identificateur de sécurité</a:t>
            </a:r>
          </a:p>
        </p:txBody>
      </p:sp>
      <p:pic>
        <p:nvPicPr>
          <p:cNvPr id="3" name="Image 2">
            <a:extLst>
              <a:ext uri="{FF2B5EF4-FFF2-40B4-BE49-F238E27FC236}">
                <a16:creationId xmlns:a16="http://schemas.microsoft.com/office/drawing/2014/main" id="{E4ECA084-DB90-4EE7-950E-940A25477180}"/>
              </a:ext>
            </a:extLst>
          </p:cNvPr>
          <p:cNvPicPr>
            <a:picLocks noChangeAspect="1"/>
          </p:cNvPicPr>
          <p:nvPr/>
        </p:nvPicPr>
        <p:blipFill>
          <a:blip r:embed="rId3"/>
          <a:stretch>
            <a:fillRect/>
          </a:stretch>
        </p:blipFill>
        <p:spPr>
          <a:xfrm>
            <a:off x="172279" y="740661"/>
            <a:ext cx="4704522" cy="5898677"/>
          </a:xfrm>
          <a:prstGeom prst="rect">
            <a:avLst/>
          </a:prstGeom>
        </p:spPr>
      </p:pic>
      <p:pic>
        <p:nvPicPr>
          <p:cNvPr id="4" name="Image 3">
            <a:extLst>
              <a:ext uri="{FF2B5EF4-FFF2-40B4-BE49-F238E27FC236}">
                <a16:creationId xmlns:a16="http://schemas.microsoft.com/office/drawing/2014/main" id="{CC07EC74-E3CE-48F5-88CB-BC0FA77A6F67}"/>
              </a:ext>
            </a:extLst>
          </p:cNvPr>
          <p:cNvPicPr>
            <a:picLocks noChangeAspect="1"/>
          </p:cNvPicPr>
          <p:nvPr/>
        </p:nvPicPr>
        <p:blipFill>
          <a:blip r:embed="rId4"/>
          <a:stretch>
            <a:fillRect/>
          </a:stretch>
        </p:blipFill>
        <p:spPr>
          <a:xfrm>
            <a:off x="3916638" y="1481325"/>
            <a:ext cx="4922561" cy="4283371"/>
          </a:xfrm>
          <a:prstGeom prst="rect">
            <a:avLst/>
          </a:prstGeom>
        </p:spPr>
      </p:pic>
      <p:pic>
        <p:nvPicPr>
          <p:cNvPr id="5" name="Image 4">
            <a:extLst>
              <a:ext uri="{FF2B5EF4-FFF2-40B4-BE49-F238E27FC236}">
                <a16:creationId xmlns:a16="http://schemas.microsoft.com/office/drawing/2014/main" id="{D3507ECB-445A-4475-8456-DF0A379A95AB}"/>
              </a:ext>
            </a:extLst>
          </p:cNvPr>
          <p:cNvPicPr>
            <a:picLocks noChangeAspect="1"/>
          </p:cNvPicPr>
          <p:nvPr/>
        </p:nvPicPr>
        <p:blipFill>
          <a:blip r:embed="rId5"/>
          <a:stretch>
            <a:fillRect/>
          </a:stretch>
        </p:blipFill>
        <p:spPr>
          <a:xfrm>
            <a:off x="3916638" y="5402746"/>
            <a:ext cx="4962525" cy="361950"/>
          </a:xfrm>
          <a:prstGeom prst="rect">
            <a:avLst/>
          </a:prstGeom>
        </p:spPr>
      </p:pic>
      <p:sp>
        <p:nvSpPr>
          <p:cNvPr id="6" name="Titre 1">
            <a:extLst>
              <a:ext uri="{FF2B5EF4-FFF2-40B4-BE49-F238E27FC236}">
                <a16:creationId xmlns:a16="http://schemas.microsoft.com/office/drawing/2014/main" id="{5B3EAE78-BCA4-453B-A3B9-04A3B7C5F44F}"/>
              </a:ext>
            </a:extLst>
          </p:cNvPr>
          <p:cNvSpPr txBox="1">
            <a:spLocks/>
          </p:cNvSpPr>
          <p:nvPr/>
        </p:nvSpPr>
        <p:spPr bwMode="auto">
          <a:xfrm>
            <a:off x="4635016" y="5557217"/>
            <a:ext cx="4230895"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fr-FR" sz="1800" kern="0">
                <a:solidFill>
                  <a:schemeClr val="tx1"/>
                </a:solidFill>
              </a:rPr>
              <a:t>SID : identificateur de sécurité</a:t>
            </a:r>
            <a:endParaRPr lang="fr-FR" sz="1800" kern="0" dirty="0">
              <a:solidFill>
                <a:schemeClr val="tx1"/>
              </a:solidFill>
            </a:endParaRPr>
          </a:p>
        </p:txBody>
      </p:sp>
    </p:spTree>
    <p:extLst>
      <p:ext uri="{BB962C8B-B14F-4D97-AF65-F5344CB8AC3E}">
        <p14:creationId xmlns:p14="http://schemas.microsoft.com/office/powerpoint/2010/main" val="1758295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afe04e08-b085-4dc8-9fab-e57b11d28e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Autorisations des fichiers et dossiers</a:t>
            </a:r>
            <a:endParaRPr lang="fr-FR" dirty="0"/>
          </a:p>
        </p:txBody>
      </p:sp>
      <p:sp>
        <p:nvSpPr>
          <p:cNvPr id="4" name="Content Placeholder 2"/>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fr-FR" sz="2600" kern="0" spc="-30" dirty="0">
                <a:solidFill>
                  <a:srgbClr val="000000"/>
                </a:solidFill>
              </a:rPr>
              <a:t>Contrôlent l’accès au système de fichiers NTFS et ReFS</a:t>
            </a:r>
          </a:p>
          <a:p>
            <a:pPr lvl="0"/>
            <a:r>
              <a:rPr lang="fr-FR" sz="2600" kern="0" dirty="0">
                <a:solidFill>
                  <a:srgbClr val="000000"/>
                </a:solidFill>
              </a:rPr>
              <a:t>Peuvent être ajoutées pour des groupes, des utilisateurs et des ordinateurs</a:t>
            </a:r>
          </a:p>
          <a:p>
            <a:pPr lvl="1">
              <a:lnSpc>
                <a:spcPct val="95000"/>
              </a:lnSpc>
            </a:pPr>
            <a:r>
              <a:rPr lang="fr-FR" sz="2200" kern="0" dirty="0">
                <a:solidFill>
                  <a:srgbClr val="000000"/>
                </a:solidFill>
              </a:rPr>
              <a:t>Se cumulent pour les membres </a:t>
            </a:r>
            <a:br>
              <a:rPr lang="fr-FR" sz="2200" kern="0" dirty="0">
                <a:solidFill>
                  <a:srgbClr val="000000"/>
                </a:solidFill>
              </a:rPr>
            </a:br>
            <a:r>
              <a:rPr lang="fr-FR" sz="2200" kern="0" dirty="0">
                <a:solidFill>
                  <a:srgbClr val="000000"/>
                </a:solidFill>
              </a:rPr>
              <a:t>de groupe</a:t>
            </a:r>
          </a:p>
          <a:p>
            <a:pPr lvl="0"/>
            <a:r>
              <a:rPr lang="fr-FR" sz="2600" kern="0" dirty="0">
                <a:solidFill>
                  <a:srgbClr val="000000"/>
                </a:solidFill>
              </a:rPr>
              <a:t>Peut être assignées aux :</a:t>
            </a:r>
          </a:p>
          <a:p>
            <a:pPr lvl="1">
              <a:lnSpc>
                <a:spcPct val="95000"/>
              </a:lnSpc>
            </a:pPr>
            <a:r>
              <a:rPr lang="fr-FR" sz="2200" kern="0" dirty="0">
                <a:solidFill>
                  <a:srgbClr val="000000"/>
                </a:solidFill>
              </a:rPr>
              <a:t>Fichiers</a:t>
            </a:r>
          </a:p>
          <a:p>
            <a:pPr lvl="1">
              <a:lnSpc>
                <a:spcPct val="95000"/>
              </a:lnSpc>
            </a:pPr>
            <a:r>
              <a:rPr lang="fr-FR" sz="2200" kern="0" dirty="0">
                <a:solidFill>
                  <a:srgbClr val="000000"/>
                </a:solidFill>
              </a:rPr>
              <a:t>Dossier</a:t>
            </a:r>
          </a:p>
          <a:p>
            <a:pPr lvl="1">
              <a:lnSpc>
                <a:spcPct val="95000"/>
              </a:lnSpc>
            </a:pPr>
            <a:r>
              <a:rPr lang="fr-FR" sz="2200" kern="0" dirty="0">
                <a:solidFill>
                  <a:srgbClr val="000000"/>
                </a:solidFill>
              </a:rPr>
              <a:t>Volumes (dossier racine)</a:t>
            </a:r>
          </a:p>
          <a:p>
            <a:pPr lvl="0"/>
            <a:r>
              <a:rPr lang="fr-FR" sz="2600" kern="0" dirty="0">
                <a:solidFill>
                  <a:srgbClr val="000000"/>
                </a:solidFill>
              </a:rPr>
              <a:t>Peuvent être :</a:t>
            </a:r>
          </a:p>
          <a:p>
            <a:pPr lvl="1">
              <a:lnSpc>
                <a:spcPct val="95000"/>
              </a:lnSpc>
            </a:pPr>
            <a:r>
              <a:rPr lang="fr-FR" sz="2200" kern="0" dirty="0">
                <a:solidFill>
                  <a:srgbClr val="000000"/>
                </a:solidFill>
              </a:rPr>
              <a:t>Autoriser</a:t>
            </a:r>
          </a:p>
          <a:p>
            <a:pPr lvl="1">
              <a:lnSpc>
                <a:spcPct val="95000"/>
              </a:lnSpc>
            </a:pPr>
            <a:r>
              <a:rPr lang="fr-FR" sz="2200" kern="0" dirty="0">
                <a:solidFill>
                  <a:srgbClr val="000000"/>
                </a:solidFill>
              </a:rPr>
              <a:t>Refuser (prévaut sur Autoriser)</a:t>
            </a:r>
          </a:p>
          <a:p>
            <a:pPr lvl="0"/>
            <a:r>
              <a:rPr lang="fr-FR" sz="2600" kern="0" dirty="0">
                <a:solidFill>
                  <a:srgbClr val="000000"/>
                </a:solidFill>
              </a:rPr>
              <a:t>De base et avancé</a:t>
            </a:r>
          </a:p>
        </p:txBody>
      </p:sp>
      <p:pic>
        <p:nvPicPr>
          <p:cNvPr id="5" name="Picture 2" descr="Cette diapositive comprend une capture d’écran de l’onglet Sécurité du dossier C:\Dossier1. Les autorisations Autoriser et Refuser pour les Utilisateurs authentifiés sont mises en surbrillance. Ces autorisations comprennent Contrôle total, Modification, Lecture et exécution, Affichage du contenu du dossier, Lecture et Écriture. Il y a une case à côté de chacune de ces autorisations, sauf pour le Contrôle total, elle se trouve dans la colonne Autoriser.&#1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697" y="2114505"/>
            <a:ext cx="3742222" cy="4275555"/>
          </a:xfrm>
          <a:prstGeom prst="rect">
            <a:avLst/>
          </a:prstGeom>
          <a:noFill/>
          <a:ln w="9525">
            <a:solidFill>
              <a:schemeClr val="accent6">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bwMode="auto">
          <a:xfrm>
            <a:off x="5323115" y="4466339"/>
            <a:ext cx="3451016" cy="1005840"/>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sp>
        <p:nvSpPr>
          <p:cNvPr id="7" name="Rectangle 6"/>
          <p:cNvSpPr/>
          <p:nvPr/>
        </p:nvSpPr>
        <p:spPr bwMode="auto">
          <a:xfrm>
            <a:off x="8211688" y="4235161"/>
            <a:ext cx="502950" cy="190081"/>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sp>
        <p:nvSpPr>
          <p:cNvPr id="8" name="Rectangle 7"/>
          <p:cNvSpPr/>
          <p:nvPr/>
        </p:nvSpPr>
        <p:spPr bwMode="auto">
          <a:xfrm>
            <a:off x="7617106" y="4233013"/>
            <a:ext cx="502950" cy="190081"/>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pic>
        <p:nvPicPr>
          <p:cNvPr id="9"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367" y="6486525"/>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769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name="3a34761a-33a2-4331-9614-2699a30a653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Autorisations des fichiers et dossiers</a:t>
            </a:r>
            <a:endParaRPr lang="fr-FR" dirty="0"/>
          </a:p>
        </p:txBody>
      </p:sp>
      <p:pic>
        <p:nvPicPr>
          <p:cNvPr id="4" name="Picture 2" descr="Capture d’écran de la boîte de dialogue Autorisation pour Dossier1 avec les autorisations avancées pour le dossier mis en surbrillance. Ces autorisations sont les suivantes : Contrôle total, Parcours du dossier/exécution du fichier, Liste des dossiers/lecture de données, Lecture d’attributs, Lecture d’attributs étendus, Création de fichiers/écriture de données, Création de dossiers/ajout de données, Écriture d’attributs, Écriture d’attributs étendus, Suppression de sous-dossiers et de fichiers, Supprimer, Autorisations de lecture, Modifier les autorisations et Appropriation. L’utilisateur a coché les cases Liste du dossier/lecture de données, Lecture d’attributs, Lecture d’attributs étendus et Autorisations de l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13" y="1047481"/>
            <a:ext cx="8183539" cy="52889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66668" y="2726871"/>
            <a:ext cx="6101259" cy="1649919"/>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367" y="6486525"/>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725" y="6486524"/>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88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BD243F-32C6-48AF-908E-E714F53A71CC}"/>
              </a:ext>
            </a:extLst>
          </p:cNvPr>
          <p:cNvSpPr>
            <a:spLocks noGrp="1"/>
          </p:cNvSpPr>
          <p:nvPr>
            <p:ph type="title"/>
          </p:nvPr>
        </p:nvSpPr>
        <p:spPr>
          <a:xfrm>
            <a:off x="457200" y="441279"/>
            <a:ext cx="4053751" cy="740664"/>
          </a:xfrm>
        </p:spPr>
        <p:txBody>
          <a:bodyPr/>
          <a:lstStyle/>
          <a:p>
            <a:r>
              <a:rPr lang="fr-FR" dirty="0">
                <a:solidFill>
                  <a:schemeClr val="tx1"/>
                </a:solidFill>
              </a:rPr>
              <a:t>Lecture</a:t>
            </a:r>
          </a:p>
        </p:txBody>
      </p:sp>
      <p:pic>
        <p:nvPicPr>
          <p:cNvPr id="3" name="Image 2">
            <a:extLst>
              <a:ext uri="{FF2B5EF4-FFF2-40B4-BE49-F238E27FC236}">
                <a16:creationId xmlns:a16="http://schemas.microsoft.com/office/drawing/2014/main" id="{AE390393-A5E9-40BE-8F19-7179E31A6256}"/>
              </a:ext>
            </a:extLst>
          </p:cNvPr>
          <p:cNvPicPr>
            <a:picLocks noChangeAspect="1"/>
          </p:cNvPicPr>
          <p:nvPr/>
        </p:nvPicPr>
        <p:blipFill>
          <a:blip r:embed="rId3"/>
          <a:stretch>
            <a:fillRect/>
          </a:stretch>
        </p:blipFill>
        <p:spPr>
          <a:xfrm>
            <a:off x="457200" y="978383"/>
            <a:ext cx="5086350" cy="581025"/>
          </a:xfrm>
          <a:prstGeom prst="rect">
            <a:avLst/>
          </a:prstGeom>
        </p:spPr>
      </p:pic>
      <p:pic>
        <p:nvPicPr>
          <p:cNvPr id="4" name="Image 3">
            <a:extLst>
              <a:ext uri="{FF2B5EF4-FFF2-40B4-BE49-F238E27FC236}">
                <a16:creationId xmlns:a16="http://schemas.microsoft.com/office/drawing/2014/main" id="{B9073987-095B-4817-8C49-3C5774358B28}"/>
              </a:ext>
            </a:extLst>
          </p:cNvPr>
          <p:cNvPicPr>
            <a:picLocks noChangeAspect="1"/>
          </p:cNvPicPr>
          <p:nvPr/>
        </p:nvPicPr>
        <p:blipFill>
          <a:blip r:embed="rId4"/>
          <a:stretch>
            <a:fillRect/>
          </a:stretch>
        </p:blipFill>
        <p:spPr>
          <a:xfrm>
            <a:off x="536712" y="1548236"/>
            <a:ext cx="1943100" cy="219075"/>
          </a:xfrm>
          <a:prstGeom prst="rect">
            <a:avLst/>
          </a:prstGeom>
        </p:spPr>
      </p:pic>
      <p:pic>
        <p:nvPicPr>
          <p:cNvPr id="5" name="Image 4">
            <a:extLst>
              <a:ext uri="{FF2B5EF4-FFF2-40B4-BE49-F238E27FC236}">
                <a16:creationId xmlns:a16="http://schemas.microsoft.com/office/drawing/2014/main" id="{FA935B5A-E3B0-44E9-8ED8-836F23F185BC}"/>
              </a:ext>
            </a:extLst>
          </p:cNvPr>
          <p:cNvPicPr>
            <a:picLocks noChangeAspect="1"/>
          </p:cNvPicPr>
          <p:nvPr/>
        </p:nvPicPr>
        <p:blipFill>
          <a:blip r:embed="rId5"/>
          <a:stretch>
            <a:fillRect/>
          </a:stretch>
        </p:blipFill>
        <p:spPr>
          <a:xfrm>
            <a:off x="457200" y="2157875"/>
            <a:ext cx="3390900" cy="771525"/>
          </a:xfrm>
          <a:prstGeom prst="rect">
            <a:avLst/>
          </a:prstGeom>
        </p:spPr>
      </p:pic>
      <p:sp>
        <p:nvSpPr>
          <p:cNvPr id="6" name="Titre 1">
            <a:extLst>
              <a:ext uri="{FF2B5EF4-FFF2-40B4-BE49-F238E27FC236}">
                <a16:creationId xmlns:a16="http://schemas.microsoft.com/office/drawing/2014/main" id="{639F4C6E-C0AF-4C47-9BD4-8081490EBA51}"/>
              </a:ext>
            </a:extLst>
          </p:cNvPr>
          <p:cNvSpPr txBox="1">
            <a:spLocks/>
          </p:cNvSpPr>
          <p:nvPr/>
        </p:nvSpPr>
        <p:spPr bwMode="auto">
          <a:xfrm>
            <a:off x="457200" y="1544198"/>
            <a:ext cx="4105275"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fr-FR" kern="0" dirty="0">
                <a:solidFill>
                  <a:schemeClr val="tx1"/>
                </a:solidFill>
              </a:rPr>
              <a:t>Ecriture</a:t>
            </a:r>
          </a:p>
        </p:txBody>
      </p:sp>
      <p:pic>
        <p:nvPicPr>
          <p:cNvPr id="7" name="Image 6">
            <a:extLst>
              <a:ext uri="{FF2B5EF4-FFF2-40B4-BE49-F238E27FC236}">
                <a16:creationId xmlns:a16="http://schemas.microsoft.com/office/drawing/2014/main" id="{EA6A86B8-56F2-40CE-B5B8-A5D711C483B1}"/>
              </a:ext>
            </a:extLst>
          </p:cNvPr>
          <p:cNvPicPr>
            <a:picLocks noChangeAspect="1"/>
          </p:cNvPicPr>
          <p:nvPr/>
        </p:nvPicPr>
        <p:blipFill>
          <a:blip r:embed="rId6"/>
          <a:stretch>
            <a:fillRect/>
          </a:stretch>
        </p:blipFill>
        <p:spPr>
          <a:xfrm>
            <a:off x="466725" y="3319964"/>
            <a:ext cx="4105275" cy="2447925"/>
          </a:xfrm>
          <a:prstGeom prst="rect">
            <a:avLst/>
          </a:prstGeom>
        </p:spPr>
      </p:pic>
      <p:pic>
        <p:nvPicPr>
          <p:cNvPr id="8" name="Image 7">
            <a:extLst>
              <a:ext uri="{FF2B5EF4-FFF2-40B4-BE49-F238E27FC236}">
                <a16:creationId xmlns:a16="http://schemas.microsoft.com/office/drawing/2014/main" id="{542B60E6-C259-4ECC-B433-1DCEF57B779F}"/>
              </a:ext>
            </a:extLst>
          </p:cNvPr>
          <p:cNvPicPr>
            <a:picLocks noChangeAspect="1"/>
          </p:cNvPicPr>
          <p:nvPr/>
        </p:nvPicPr>
        <p:blipFill>
          <a:blip r:embed="rId7"/>
          <a:stretch>
            <a:fillRect/>
          </a:stretch>
        </p:blipFill>
        <p:spPr>
          <a:xfrm>
            <a:off x="549964" y="5737851"/>
            <a:ext cx="4162425" cy="628650"/>
          </a:xfrm>
          <a:prstGeom prst="rect">
            <a:avLst/>
          </a:prstGeom>
        </p:spPr>
      </p:pic>
      <p:pic>
        <p:nvPicPr>
          <p:cNvPr id="9" name="Image 8">
            <a:extLst>
              <a:ext uri="{FF2B5EF4-FFF2-40B4-BE49-F238E27FC236}">
                <a16:creationId xmlns:a16="http://schemas.microsoft.com/office/drawing/2014/main" id="{0C8FBCE2-58B2-4DAA-996B-B413FB297FF2}"/>
              </a:ext>
            </a:extLst>
          </p:cNvPr>
          <p:cNvPicPr>
            <a:picLocks noChangeAspect="1"/>
          </p:cNvPicPr>
          <p:nvPr/>
        </p:nvPicPr>
        <p:blipFill>
          <a:blip r:embed="rId8"/>
          <a:stretch>
            <a:fillRect/>
          </a:stretch>
        </p:blipFill>
        <p:spPr>
          <a:xfrm>
            <a:off x="4633050" y="1038225"/>
            <a:ext cx="4181475" cy="2390775"/>
          </a:xfrm>
          <a:prstGeom prst="rect">
            <a:avLst/>
          </a:prstGeom>
        </p:spPr>
      </p:pic>
      <p:pic>
        <p:nvPicPr>
          <p:cNvPr id="10" name="Image 9">
            <a:extLst>
              <a:ext uri="{FF2B5EF4-FFF2-40B4-BE49-F238E27FC236}">
                <a16:creationId xmlns:a16="http://schemas.microsoft.com/office/drawing/2014/main" id="{0564699D-565C-4B36-AA8D-1A04224A3868}"/>
              </a:ext>
            </a:extLst>
          </p:cNvPr>
          <p:cNvPicPr>
            <a:picLocks noChangeAspect="1"/>
          </p:cNvPicPr>
          <p:nvPr/>
        </p:nvPicPr>
        <p:blipFill>
          <a:blip r:embed="rId9"/>
          <a:stretch>
            <a:fillRect/>
          </a:stretch>
        </p:blipFill>
        <p:spPr>
          <a:xfrm>
            <a:off x="4618762" y="3414885"/>
            <a:ext cx="4210050" cy="704850"/>
          </a:xfrm>
          <a:prstGeom prst="rect">
            <a:avLst/>
          </a:prstGeom>
        </p:spPr>
      </p:pic>
      <p:sp>
        <p:nvSpPr>
          <p:cNvPr id="11" name="Titre 1">
            <a:extLst>
              <a:ext uri="{FF2B5EF4-FFF2-40B4-BE49-F238E27FC236}">
                <a16:creationId xmlns:a16="http://schemas.microsoft.com/office/drawing/2014/main" id="{D23509C2-4DD3-44FA-9AA1-4CCC8E397AED}"/>
              </a:ext>
            </a:extLst>
          </p:cNvPr>
          <p:cNvSpPr txBox="1">
            <a:spLocks/>
          </p:cNvSpPr>
          <p:nvPr/>
        </p:nvSpPr>
        <p:spPr bwMode="auto">
          <a:xfrm>
            <a:off x="487223" y="2754350"/>
            <a:ext cx="402372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fr-FR" kern="0" dirty="0">
                <a:solidFill>
                  <a:schemeClr val="tx1"/>
                </a:solidFill>
              </a:rPr>
              <a:t>Contrôle total</a:t>
            </a:r>
          </a:p>
        </p:txBody>
      </p:sp>
      <p:sp>
        <p:nvSpPr>
          <p:cNvPr id="12" name="Titre 1">
            <a:extLst>
              <a:ext uri="{FF2B5EF4-FFF2-40B4-BE49-F238E27FC236}">
                <a16:creationId xmlns:a16="http://schemas.microsoft.com/office/drawing/2014/main" id="{074ED4FC-0C9A-4BA4-8ABF-F911E47E461D}"/>
              </a:ext>
            </a:extLst>
          </p:cNvPr>
          <p:cNvSpPr txBox="1">
            <a:spLocks/>
          </p:cNvSpPr>
          <p:nvPr/>
        </p:nvSpPr>
        <p:spPr bwMode="auto">
          <a:xfrm>
            <a:off x="4633050" y="552364"/>
            <a:ext cx="465970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fr-FR" kern="0" dirty="0">
                <a:solidFill>
                  <a:schemeClr val="tx1"/>
                </a:solidFill>
              </a:rPr>
              <a:t>Modification</a:t>
            </a:r>
          </a:p>
        </p:txBody>
      </p:sp>
    </p:spTree>
    <p:extLst>
      <p:ext uri="{BB962C8B-B14F-4D97-AF65-F5344CB8AC3E}">
        <p14:creationId xmlns:p14="http://schemas.microsoft.com/office/powerpoint/2010/main" val="437660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3EB722-BFB7-488D-A969-5A40CB010418}"/>
              </a:ext>
            </a:extLst>
          </p:cNvPr>
          <p:cNvSpPr>
            <a:spLocks noGrp="1"/>
          </p:cNvSpPr>
          <p:nvPr>
            <p:ph type="title"/>
          </p:nvPr>
        </p:nvSpPr>
        <p:spPr/>
        <p:txBody>
          <a:bodyPr/>
          <a:lstStyle/>
          <a:p>
            <a:endParaRPr lang="fr-FR"/>
          </a:p>
        </p:txBody>
      </p:sp>
      <p:pic>
        <p:nvPicPr>
          <p:cNvPr id="3" name="Image 2">
            <a:extLst>
              <a:ext uri="{FF2B5EF4-FFF2-40B4-BE49-F238E27FC236}">
                <a16:creationId xmlns:a16="http://schemas.microsoft.com/office/drawing/2014/main" id="{8E57D2DA-336A-4D28-B9B1-CBE19E7658E2}"/>
              </a:ext>
            </a:extLst>
          </p:cNvPr>
          <p:cNvPicPr>
            <a:picLocks noChangeAspect="1"/>
          </p:cNvPicPr>
          <p:nvPr/>
        </p:nvPicPr>
        <p:blipFill>
          <a:blip r:embed="rId3"/>
          <a:stretch>
            <a:fillRect/>
          </a:stretch>
        </p:blipFill>
        <p:spPr>
          <a:xfrm>
            <a:off x="460375" y="753921"/>
            <a:ext cx="7888495" cy="5800725"/>
          </a:xfrm>
          <a:prstGeom prst="rect">
            <a:avLst/>
          </a:prstGeom>
        </p:spPr>
      </p:pic>
    </p:spTree>
    <p:extLst>
      <p:ext uri="{BB962C8B-B14F-4D97-AF65-F5344CB8AC3E}">
        <p14:creationId xmlns:p14="http://schemas.microsoft.com/office/powerpoint/2010/main" val="2078869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2de11403-5404-4120-b9dc-cc323a9c3b0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Vue d’ensemble du module</a:t>
            </a:r>
            <a:endParaRPr lang="fr-FR" dirty="0"/>
          </a:p>
        </p:txBody>
      </p:sp>
      <p:sp>
        <p:nvSpPr>
          <p:cNvPr id="3" name="Text Placeholder 2"/>
          <p:cNvSpPr>
            <a:spLocks noGrp="1"/>
          </p:cNvSpPr>
          <p:nvPr>
            <p:ph type="body" idx="1"/>
          </p:nvPr>
        </p:nvSpPr>
        <p:spPr/>
        <p:txBody>
          <a:bodyPr/>
          <a:lstStyle/>
          <a:p>
            <a:r>
              <a:rPr lang="fr-FR" dirty="0"/>
              <a:t>Aperçu des systèmes de fichiers </a:t>
            </a:r>
          </a:p>
          <a:p>
            <a:r>
              <a:rPr lang="fr-FR" dirty="0"/>
              <a:t>Configuration et gestion d’un accès aux fichiers</a:t>
            </a:r>
          </a:p>
          <a:p>
            <a:r>
              <a:rPr lang="fr-FR" dirty="0"/>
              <a:t>Configuration et gestion des dossiers partagés </a:t>
            </a:r>
          </a:p>
          <a:p>
            <a:r>
              <a:rPr lang="fr-FR" dirty="0"/>
              <a:t>Dossiers de travail </a:t>
            </a:r>
          </a:p>
          <a:p>
            <a:r>
              <a:rPr lang="fr-FR" dirty="0"/>
              <a:t>Gestion des imprimantes</a:t>
            </a:r>
          </a:p>
        </p:txBody>
      </p:sp>
    </p:spTree>
    <p:extLst>
      <p:ext uri="{BB962C8B-B14F-4D97-AF65-F5344CB8AC3E}">
        <p14:creationId xmlns:p14="http://schemas.microsoft.com/office/powerpoint/2010/main" val="2793815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681b86d4-c526-4af2-8e5e-7b8751600c2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Aperçu des autorisations d’héritage</a:t>
            </a:r>
            <a:endParaRPr lang="fr-FR" dirty="0"/>
          </a:p>
        </p:txBody>
      </p:sp>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39017" y="1215943"/>
            <a:ext cx="628650" cy="842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AutoShape 7" descr="Le diagramme initial montre que Fichier1.txt est enregistré dans Dossier1. Une grande flèche part d’une icône de dossier, représentant Dossier1 pour aller à une icône de dossier représentant Fichier1. "/>
          <p:cNvSpPr>
            <a:spLocks noChangeArrowheads="1"/>
          </p:cNvSpPr>
          <p:nvPr/>
        </p:nvSpPr>
        <p:spPr bwMode="auto">
          <a:xfrm rot="5400000">
            <a:off x="3328838" y="2302970"/>
            <a:ext cx="954088" cy="820738"/>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rotWithShape="0">
            <a:gsLst>
              <a:gs pos="0">
                <a:srgbClr val="D60093">
                  <a:gamma/>
                  <a:tint val="47451"/>
                  <a:invGamma/>
                </a:srgbClr>
              </a:gs>
              <a:gs pos="100000">
                <a:srgbClr val="D60093"/>
              </a:gs>
            </a:gsLst>
            <a:lin ang="0" scaled="1"/>
          </a:gradFill>
          <a:ln w="6350">
            <a:solidFill>
              <a:srgbClr val="800080"/>
            </a:solidFill>
            <a:miter lim="800000"/>
            <a:headEnd/>
            <a:tailEnd/>
          </a:ln>
          <a:effectLst>
            <a:outerShdw dist="52363" dir="4557825" algn="ctr" rotWithShape="0">
              <a:srgbClr val="C0C0C0"/>
            </a:outerShdw>
          </a:effectLst>
        </p:spPr>
        <p:txBody>
          <a:bodyPr wrap="none" tIns="27432" bIns="27432" anchor="ctr"/>
          <a:lstStyle/>
          <a:p>
            <a:endParaRPr lang="fr-FR" dirty="0"/>
          </a:p>
        </p:txBody>
      </p:sp>
      <p:pic>
        <p:nvPicPr>
          <p:cNvPr id="20"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77639" y="2624006"/>
            <a:ext cx="676275" cy="782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5" descr="Une capture d’écran à côté de Dossier1 montre que Dossier1 détient les autorisations explicites définies de Lecture, d’Affichage du contenu de dossier et Lecture et exécution.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290" y="923152"/>
            <a:ext cx="2820959" cy="107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descr="Une autre capture d’écran à côté de Fichier1 montre que Fichier1.txt hérite de ces autorisations en plus des autorisations qui sont définies pour le volume 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1834" y="2357696"/>
            <a:ext cx="3798068" cy="1151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7" descr="La boîte de dialogue Bloquer l’héritage apparaît. Elle propose les options Convertir les autorisations héritées en autorisations explicites sur cet objet ou Supprimer toutes les autorisations héritées de cet objet.&#10;&#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39748" y="3832833"/>
            <a:ext cx="4981575"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4" name="Group 23" descr="Après le premier clic, un autre ensemble d’icônes apparaît, représentant Dossier1 et Fichier2. Une flèche relie les deux icônes, mais elle est barrée, représentant l’héritage des autorisations bloquées pour Fichier2.txt, qui est enregistré dans Dossier1. "/>
          <p:cNvGrpSpPr/>
          <p:nvPr/>
        </p:nvGrpSpPr>
        <p:grpSpPr>
          <a:xfrm>
            <a:off x="833518" y="3913885"/>
            <a:ext cx="1879548" cy="2149948"/>
            <a:chOff x="833518" y="3913885"/>
            <a:chExt cx="1879548" cy="2149948"/>
          </a:xfrm>
        </p:grpSpPr>
        <p:pic>
          <p:nvPicPr>
            <p:cNvPr id="2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3518" y="3913885"/>
              <a:ext cx="628650" cy="842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AutoShape 7"/>
            <p:cNvSpPr>
              <a:spLocks noChangeArrowheads="1"/>
            </p:cNvSpPr>
            <p:nvPr/>
          </p:nvSpPr>
          <p:spPr bwMode="auto">
            <a:xfrm rot="5400000">
              <a:off x="985124" y="5062697"/>
              <a:ext cx="954088" cy="820738"/>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rotWithShape="0">
              <a:gsLst>
                <a:gs pos="0">
                  <a:srgbClr val="D60093">
                    <a:gamma/>
                    <a:tint val="47451"/>
                    <a:invGamma/>
                  </a:srgbClr>
                </a:gs>
                <a:gs pos="100000">
                  <a:srgbClr val="D60093"/>
                </a:gs>
              </a:gsLst>
              <a:lin ang="0" scaled="1"/>
            </a:gradFill>
            <a:ln w="6350">
              <a:solidFill>
                <a:srgbClr val="800080"/>
              </a:solidFill>
              <a:miter lim="800000"/>
              <a:headEnd/>
              <a:tailEnd/>
            </a:ln>
            <a:effectLst>
              <a:outerShdw dist="52363" dir="4557825" algn="ctr" rotWithShape="0">
                <a:srgbClr val="C0C0C0"/>
              </a:outerShdw>
            </a:effectLst>
          </p:spPr>
          <p:txBody>
            <a:bodyPr wrap="none" tIns="27432" bIns="27432" anchor="ctr"/>
            <a:lstStyle/>
            <a:p>
              <a:endParaRPr lang="en-US" dirty="0"/>
            </a:p>
          </p:txBody>
        </p:sp>
        <p:pic>
          <p:nvPicPr>
            <p:cNvPr id="27" name="Picture 8"/>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046316" y="5297298"/>
              <a:ext cx="666750" cy="766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AutoShape 39"/>
          <p:cNvSpPr>
            <a:spLocks noChangeArrowheads="1"/>
          </p:cNvSpPr>
          <p:nvPr/>
        </p:nvSpPr>
        <p:spPr bwMode="auto">
          <a:xfrm>
            <a:off x="779543" y="5333697"/>
            <a:ext cx="736600" cy="693738"/>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FF0000"/>
          </a:solidFill>
          <a:ln w="9525">
            <a:solidFill>
              <a:srgbClr val="FF0000"/>
            </a:solidFill>
            <a:miter lim="800000"/>
            <a:headEnd/>
            <a:tailEnd/>
          </a:ln>
          <a:effectLst>
            <a:outerShdw dist="53882" dir="2700000" algn="ctr" rotWithShape="0">
              <a:srgbClr val="000000"/>
            </a:outerShdw>
          </a:effectLst>
        </p:spPr>
        <p:txBody>
          <a:bodyPr wrap="none" anchor="ctr"/>
          <a:lstStyle/>
          <a:p>
            <a:endParaRPr lang="en-US" dirty="0"/>
          </a:p>
        </p:txBody>
      </p:sp>
      <p:pic>
        <p:nvPicPr>
          <p:cNvPr id="29" name="Picture 2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367" y="6486525"/>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6725" y="6486524"/>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969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2000"/>
                                        <p:tgtEl>
                                          <p:spTgt spid="28"/>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par>
                          <p:cTn id="15" fill="hold">
                            <p:stCondLst>
                              <p:cond delay="2500"/>
                            </p:stCondLst>
                            <p:childTnLst>
                              <p:par>
                                <p:cTn id="16" presetID="1" presetClass="entr" presetSubtype="0"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name="bc144456-cc25-44dd-ba30-c9e759ff703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Implémenter des conditions pour limiter l’accès aux fichiers et aux dossiers</a:t>
            </a:r>
          </a:p>
        </p:txBody>
      </p:sp>
      <p:pic>
        <p:nvPicPr>
          <p:cNvPr id="4" name="Picture 4" descr="Capture d’écran qui montre la boîte de dialogue Autorisation pour Dossier1 avec une section contenant plusieurs zones de liste déroulante mise en surbrillance, présentant l’emplacement où vous ajoutez des conditions. Deux conditions ont été ajoutées : le département utilisateurs correspond à la valeur Responsables et le pays de l’utilisateur correspond à la valeur US.&#1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03" y="1054616"/>
            <a:ext cx="8493214" cy="547710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66669" y="4240084"/>
            <a:ext cx="7971156" cy="1748591"/>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367" y="6486525"/>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0316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645a2411-dfcd-448f-b002-b269a61a595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Implémenter des conditions pour limiter l’accès aux fichiers et aux dossiers</a:t>
            </a:r>
            <a:endParaRPr lang="fr-FR" dirty="0"/>
          </a:p>
        </p:txBody>
      </p:sp>
      <p:pic>
        <p:nvPicPr>
          <p:cNvPr id="23" name="Picture 2" descr="Une capture d’écran de l’invite de commandes montre que l’utilisateur Beau possède deux revendications utilisateurs : le pays ce sont les États-Unis et le département est celui des Gestionnaires. Dans le coin inférieur gauche de la diapositive, une flèche relie le Dossier1 au Fichier1.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856" y="1256674"/>
            <a:ext cx="6276975"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26604" y="4139541"/>
            <a:ext cx="628650" cy="842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AutoShape 7"/>
          <p:cNvSpPr>
            <a:spLocks noChangeArrowheads="1"/>
          </p:cNvSpPr>
          <p:nvPr/>
        </p:nvSpPr>
        <p:spPr bwMode="auto">
          <a:xfrm rot="5400000">
            <a:off x="816425" y="5226568"/>
            <a:ext cx="954088" cy="820738"/>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rotWithShape="0">
            <a:gsLst>
              <a:gs pos="0">
                <a:srgbClr val="D60093">
                  <a:gamma/>
                  <a:tint val="47451"/>
                  <a:invGamma/>
                </a:srgbClr>
              </a:gs>
              <a:gs pos="100000">
                <a:srgbClr val="D60093"/>
              </a:gs>
            </a:gsLst>
            <a:lin ang="0" scaled="1"/>
          </a:gradFill>
          <a:ln w="6350">
            <a:solidFill>
              <a:srgbClr val="800080"/>
            </a:solidFill>
            <a:miter lim="800000"/>
            <a:headEnd/>
            <a:tailEnd/>
          </a:ln>
          <a:effectLst>
            <a:outerShdw dist="52363" dir="4557825" algn="ctr" rotWithShape="0">
              <a:srgbClr val="C0C0C0"/>
            </a:outerShdw>
          </a:effectLst>
        </p:spPr>
        <p:txBody>
          <a:bodyPr wrap="none" tIns="27432" bIns="27432" anchor="ctr"/>
          <a:lstStyle/>
          <a:p>
            <a:endParaRPr lang="en-US" dirty="0"/>
          </a:p>
        </p:txBody>
      </p:sp>
      <p:pic>
        <p:nvPicPr>
          <p:cNvPr id="26"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865226" y="5547604"/>
            <a:ext cx="676275" cy="782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tangle 26"/>
          <p:cNvSpPr/>
          <p:nvPr/>
        </p:nvSpPr>
        <p:spPr bwMode="auto">
          <a:xfrm>
            <a:off x="1023856" y="2336560"/>
            <a:ext cx="5789068" cy="815066"/>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pic>
        <p:nvPicPr>
          <p:cNvPr id="2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6482" y="5460724"/>
            <a:ext cx="2312883" cy="653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7118" y="5006652"/>
            <a:ext cx="682484" cy="612841"/>
          </a:xfrm>
          <a:prstGeom prst="rect">
            <a:avLst/>
          </a:prstGeom>
        </p:spPr>
      </p:pic>
      <p:cxnSp>
        <p:nvCxnSpPr>
          <p:cNvPr id="30" name="Straight Arrow Connector 29" descr="An arrow points from Bill’s user name to File1, with a check mark on top of the arrow, depicting that Bill can access File1.txt in Folder1 because he has appropriate user claims."/>
          <p:cNvCxnSpPr/>
          <p:nvPr/>
        </p:nvCxnSpPr>
        <p:spPr bwMode="auto">
          <a:xfrm flipH="1">
            <a:off x="2897746" y="5787352"/>
            <a:ext cx="2421229" cy="0"/>
          </a:xfrm>
          <a:prstGeom prst="straightConnector1">
            <a:avLst/>
          </a:prstGeom>
          <a:gradFill rotWithShape="1">
            <a:gsLst>
              <a:gs pos="0">
                <a:srgbClr val="E4CD9A"/>
              </a:gs>
              <a:gs pos="100000">
                <a:srgbClr val="EEEFD7"/>
              </a:gs>
            </a:gsLst>
            <a:lin ang="2700000" scaled="1"/>
          </a:gradFill>
          <a:ln w="38100" cap="flat" cmpd="sng" algn="ctr">
            <a:solidFill>
              <a:srgbClr val="FF0000"/>
            </a:solidFill>
            <a:prstDash val="solid"/>
            <a:round/>
            <a:headEnd type="none" w="med" len="med"/>
            <a:tailEnd type="arrow"/>
          </a:ln>
          <a:effectLst>
            <a:outerShdw dist="35921" dir="2700000" algn="ctr" rotWithShape="0">
              <a:srgbClr val="AFAFAF"/>
            </a:outerShdw>
          </a:effectLst>
        </p:spPr>
      </p:cxnSp>
      <p:pic>
        <p:nvPicPr>
          <p:cNvPr id="31" name="Picture 3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6725" y="6486524"/>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3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367" y="6486525"/>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3" name="Group 32" descr="Après le premier clic, une capture d’écran de l’invite de commandes montre qu’Adrien possède deux revendications utilisateurs : le pays, c’est la Grande-Bretagne et le département, c’est le département Informatique. "/>
          <p:cNvGrpSpPr/>
          <p:nvPr/>
        </p:nvGrpSpPr>
        <p:grpSpPr>
          <a:xfrm>
            <a:off x="2203362" y="1114424"/>
            <a:ext cx="6276976" cy="4305111"/>
            <a:chOff x="2203362" y="1114424"/>
            <a:chExt cx="6276976" cy="4305111"/>
          </a:xfrm>
        </p:grpSpPr>
        <p:grpSp>
          <p:nvGrpSpPr>
            <p:cNvPr id="34" name="Group 33"/>
            <p:cNvGrpSpPr/>
            <p:nvPr/>
          </p:nvGrpSpPr>
          <p:grpSpPr>
            <a:xfrm>
              <a:off x="2203362" y="1114424"/>
              <a:ext cx="6276976" cy="2314575"/>
              <a:chOff x="2203362" y="1114424"/>
              <a:chExt cx="6276976" cy="2314575"/>
            </a:xfrm>
          </p:grpSpPr>
          <p:pic>
            <p:nvPicPr>
              <p:cNvPr id="38"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3363" y="1114424"/>
                <a:ext cx="6276975"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Rectangle 38"/>
              <p:cNvSpPr/>
              <p:nvPr/>
            </p:nvSpPr>
            <p:spPr bwMode="auto">
              <a:xfrm>
                <a:off x="2203363" y="2063166"/>
                <a:ext cx="6031000" cy="815066"/>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sp>
            <p:nvSpPr>
              <p:cNvPr id="40" name="Rectangle 39"/>
              <p:cNvSpPr/>
              <p:nvPr/>
            </p:nvSpPr>
            <p:spPr bwMode="auto">
              <a:xfrm>
                <a:off x="2203362" y="1365696"/>
                <a:ext cx="2676863" cy="290109"/>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grpSp>
        <p:pic>
          <p:nvPicPr>
            <p:cNvPr id="35"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56481" y="4016002"/>
              <a:ext cx="2475122" cy="691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6" name="Straight Arrow Connector 35" descr="An arrow points from Don’s user name to File1, with an X on top of the arrow, depicting that Don cannot access File1.txt in Folder1 because he does not have appropriate user claims.&#10;&#10;"/>
            <p:cNvCxnSpPr/>
            <p:nvPr/>
          </p:nvCxnSpPr>
          <p:spPr bwMode="auto">
            <a:xfrm flipH="1">
              <a:off x="2631989" y="4361791"/>
              <a:ext cx="2915847" cy="1057744"/>
            </a:xfrm>
            <a:prstGeom prst="straightConnector1">
              <a:avLst/>
            </a:prstGeom>
            <a:gradFill rotWithShape="1">
              <a:gsLst>
                <a:gs pos="0">
                  <a:srgbClr val="E4CD9A"/>
                </a:gs>
                <a:gs pos="100000">
                  <a:srgbClr val="EEEFD7"/>
                </a:gs>
              </a:gsLst>
              <a:lin ang="2700000" scaled="1"/>
            </a:gradFill>
            <a:ln w="38100" cap="flat" cmpd="sng" algn="ctr">
              <a:solidFill>
                <a:srgbClr val="FF0000"/>
              </a:solidFill>
              <a:prstDash val="solid"/>
              <a:round/>
              <a:headEnd type="none" w="med" len="med"/>
              <a:tailEnd type="arrow"/>
            </a:ln>
            <a:effectLst>
              <a:outerShdw dist="35921" dir="2700000" algn="ctr" rotWithShape="0">
                <a:srgbClr val="AFAFAF"/>
              </a:outerShdw>
            </a:effectLst>
          </p:spPr>
        </p:cxnSp>
        <p:pic>
          <p:nvPicPr>
            <p:cNvPr id="37" name="Picture 17"/>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3353041" y="4073769"/>
              <a:ext cx="736871" cy="736871"/>
            </a:xfrm>
            <a:prstGeom prst="rect">
              <a:avLst/>
            </a:prstGeom>
            <a:noFill/>
            <a:ln w="19050" algn="ctr">
              <a:noFill/>
              <a:miter lim="800000"/>
              <a:headEnd/>
              <a:tailEnd/>
            </a:ln>
            <a:effectLst>
              <a:outerShdw dist="35921" dir="2700000" algn="ctr" rotWithShape="0">
                <a:srgbClr val="AFAFAF"/>
              </a:outerShdw>
            </a:effectLst>
          </p:spPr>
        </p:pic>
      </p:grpSp>
    </p:spTree>
    <p:extLst>
      <p:ext uri="{BB962C8B-B14F-4D97-AF65-F5344CB8AC3E}">
        <p14:creationId xmlns:p14="http://schemas.microsoft.com/office/powerpoint/2010/main" val="138498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name="0a2073ac-d82e-4f6a-a411-45d435cf39e0">
    <p:spTree>
      <p:nvGrpSpPr>
        <p:cNvPr id="1" name=""/>
        <p:cNvGrpSpPr/>
        <p:nvPr/>
      </p:nvGrpSpPr>
      <p:grpSpPr>
        <a:xfrm>
          <a:off x="0" y="0"/>
          <a:ext cx="0" cy="0"/>
          <a:chOff x="0" y="0"/>
          <a:chExt cx="0" cy="0"/>
        </a:xfrm>
      </p:grpSpPr>
      <p:sp>
        <p:nvSpPr>
          <p:cNvPr id="2" name="Title 1"/>
          <p:cNvSpPr>
            <a:spLocks noGrp="1"/>
          </p:cNvSpPr>
          <p:nvPr>
            <p:ph type="title"/>
          </p:nvPr>
        </p:nvSpPr>
        <p:spPr>
          <a:xfrm>
            <a:off x="460374" y="-2"/>
            <a:ext cx="8260932" cy="740664"/>
          </a:xfrm>
        </p:spPr>
        <p:txBody>
          <a:bodyPr/>
          <a:lstStyle/>
          <a:p>
            <a:r>
              <a:rPr lang="fr-FR" sz="2500" dirty="0"/>
              <a:t>Démonstration : Sécuriser les fichiers et les dossiers grâce aux autorisations de fichiers</a:t>
            </a:r>
          </a:p>
        </p:txBody>
      </p:sp>
      <p:sp>
        <p:nvSpPr>
          <p:cNvPr id="4" name="Content Placeholder 2"/>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fr-FR" kern="0" dirty="0">
                <a:solidFill>
                  <a:srgbClr val="000000"/>
                </a:solidFill>
              </a:rPr>
              <a:t>Dans cette démonstration, vous pouvez examiner :</a:t>
            </a:r>
          </a:p>
          <a:p>
            <a:pPr lvl="0"/>
            <a:r>
              <a:rPr lang="fr-FR" kern="0" dirty="0">
                <a:solidFill>
                  <a:srgbClr val="000000"/>
                </a:solidFill>
              </a:rPr>
              <a:t>La manière dont les autorisations de fichiers sont configurées</a:t>
            </a:r>
          </a:p>
          <a:p>
            <a:pPr lvl="0"/>
            <a:r>
              <a:rPr lang="fr-FR" kern="0" dirty="0">
                <a:solidFill>
                  <a:srgbClr val="000000"/>
                </a:solidFill>
              </a:rPr>
              <a:t>La différence entre autorisations de fichiers basiques et avancées</a:t>
            </a:r>
          </a:p>
          <a:p>
            <a:pPr lvl="0"/>
            <a:r>
              <a:rPr lang="fr-FR" kern="0" dirty="0">
                <a:solidFill>
                  <a:srgbClr val="000000"/>
                </a:solidFill>
              </a:rPr>
              <a:t>Les effets de l’héritage des autorisations</a:t>
            </a:r>
          </a:p>
          <a:p>
            <a:pPr marL="0" lvl="0" indent="0">
              <a:buNone/>
            </a:pPr>
            <a:endParaRPr lang="fr-FR" kern="0" dirty="0">
              <a:solidFill>
                <a:srgbClr val="000000"/>
              </a:solidFill>
            </a:endParaRPr>
          </a:p>
        </p:txBody>
      </p:sp>
    </p:spTree>
    <p:extLst>
      <p:ext uri="{BB962C8B-B14F-4D97-AF65-F5344CB8AC3E}">
        <p14:creationId xmlns:p14="http://schemas.microsoft.com/office/powerpoint/2010/main" val="3572593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dirty="0"/>
          </a:p>
        </p:txBody>
      </p:sp>
      <p:sp>
        <p:nvSpPr>
          <p:cNvPr id="3" name="Text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734809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52d25c6f-c178-4023-9ed6-50d1b595041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Autorisations effectives</a:t>
            </a:r>
            <a:endParaRPr lang="fr-FR" dirty="0"/>
          </a:p>
        </p:txBody>
      </p:sp>
      <p:pic>
        <p:nvPicPr>
          <p:cNvPr id="4" name="Picture 2" descr="Capture d’écran des Paramètres de sécurité avancés pour la boîte de dialogue Dossier1. L’utilisateur a sélectionné l’onglet Accès effectif. Plusieurs cadres mettent en évidence différentes parties de la capture d’écran, notamment le nom du dossier (C:\Dossier1) et de l’utilisateur/groupe (Adrien Paquet, Adrien@adatum.com). La liste déroulante Ajouter des éléments est mise en évidence et 1 élément est sélectionné. La liste déroulante du pays est également encadrée et le pays des États-Unis est sélectionné.&#1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045670"/>
            <a:ext cx="7315200" cy="515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2314249" y="3089022"/>
            <a:ext cx="3120779" cy="229375"/>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sp>
        <p:nvSpPr>
          <p:cNvPr id="6" name="Rectangle 5"/>
          <p:cNvSpPr/>
          <p:nvPr/>
        </p:nvSpPr>
        <p:spPr bwMode="auto">
          <a:xfrm>
            <a:off x="1077416" y="1585616"/>
            <a:ext cx="1902090" cy="212361"/>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sp>
        <p:nvSpPr>
          <p:cNvPr id="7" name="Rectangle 6"/>
          <p:cNvSpPr/>
          <p:nvPr/>
        </p:nvSpPr>
        <p:spPr bwMode="auto">
          <a:xfrm>
            <a:off x="4196728" y="3318398"/>
            <a:ext cx="3262310" cy="279069"/>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sp>
        <p:nvSpPr>
          <p:cNvPr id="8" name="Rectangle 7"/>
          <p:cNvSpPr/>
          <p:nvPr/>
        </p:nvSpPr>
        <p:spPr bwMode="auto">
          <a:xfrm>
            <a:off x="2256767" y="4452384"/>
            <a:ext cx="3671697" cy="280253"/>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pic>
        <p:nvPicPr>
          <p:cNvPr id="9"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367" y="6486525"/>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5834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f7c99a79-60f6-48e9-ae8b-f626de455a8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Autorisations effectives</a:t>
            </a:r>
            <a:endParaRPr lang="fr-FR" dirty="0"/>
          </a:p>
        </p:txBody>
      </p:sp>
      <p:pic>
        <p:nvPicPr>
          <p:cNvPr id="4" name="Picture 2" descr="Capture d’écran des autorisations effectives pour le Dossier1 qui figurent dans la boîte de dialogue Paramètres de sécurité avancés pour Dossier1. Le bouton Afficher l’accès effectif est mis en surbrillance tout comme le tableau ci-dessous. Le tableau dispose des rubriques Accès effectif, Autorisation et Accès limité par. Des cases sont cochées dans la colonne Accès effectif pour la plupart des autorisations, dont celles de Parcours du dossier/exécution du fichier, Liste des dossiers/lecture de données, Lecture d’attributs, Lecture d’attributs étendus, Création de fichiers/écriture de données, Création de dossiers/ajout de données, Écriture d’attributs, Écriture d’attributs étendus, Supprimer et Autorisations de lecture. Il y a une X dans la colonne Accès effectif pour les autorisations Contrôle total, Supprimer les sous-dossiers et les fichiers et Modifier les autorisations, et l’accès à celles-ci est limité par les Autorisations de fichiers.&#1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25" y="1074782"/>
            <a:ext cx="7305675" cy="5172075"/>
          </a:xfrm>
          <a:prstGeom prst="rect">
            <a:avLst/>
          </a:prstGeom>
          <a:noFill/>
          <a:ln w="9525">
            <a:solidFill>
              <a:srgbClr val="00B0F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1122724" y="2450637"/>
            <a:ext cx="1445815" cy="210370"/>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sp>
        <p:nvSpPr>
          <p:cNvPr id="6" name="Rectangle 5"/>
          <p:cNvSpPr/>
          <p:nvPr/>
        </p:nvSpPr>
        <p:spPr bwMode="auto">
          <a:xfrm>
            <a:off x="1122723" y="2755389"/>
            <a:ext cx="6723817" cy="3101713"/>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pic>
        <p:nvPicPr>
          <p:cNvPr id="7"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725" y="6486524"/>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367" y="6486525"/>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636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name="39768593-608f-4e2c-a8ce-06fefc24fa4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Copier et déplacer des fichiers</a:t>
            </a:r>
            <a:endParaRPr lang="fr-FR" dirty="0"/>
          </a:p>
        </p:txBody>
      </p:sp>
      <p:sp>
        <p:nvSpPr>
          <p:cNvPr id="21" name="Text Placeholder 2"/>
          <p:cNvSpPr txBox="1">
            <a:spLocks/>
          </p:cNvSpPr>
          <p:nvPr/>
        </p:nvSpPr>
        <p:spPr>
          <a:xfrm>
            <a:off x="458788" y="3567447"/>
            <a:ext cx="8119156" cy="260112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fr-FR" sz="2450" kern="0" spc="-30" dirty="0"/>
              <a:t>Quand vous copiez des fichiers et des dossiers, ils héritent </a:t>
            </a:r>
            <a:r>
              <a:rPr lang="fr-FR" sz="2450" kern="0" dirty="0"/>
              <a:t>toujours des autorisations du dossier de destination</a:t>
            </a:r>
          </a:p>
          <a:p>
            <a:r>
              <a:rPr lang="fr-FR" sz="2450" kern="0" spc="-20" dirty="0"/>
              <a:t>Lorsque vous déplacez des fichiers et des dossiers dans le même volume, ils gardent leurs autorisations explicites</a:t>
            </a:r>
          </a:p>
          <a:p>
            <a:r>
              <a:rPr lang="fr-FR" sz="2450" kern="0" dirty="0"/>
              <a:t>Lorsque vous déplacez des fichiers et des dossiers vers un autre volume, ils héritent des autorisations du dossier de destination</a:t>
            </a:r>
          </a:p>
        </p:txBody>
      </p:sp>
      <p:pic>
        <p:nvPicPr>
          <p:cNvPr id="22" name="Picture 7" descr="L’animation de la diapositive s’affiche en cliquant deux fois. &#10;La première diapositive représente deux volumes NTFS empilés l’un sur l’autre, avec une flèche Copier dirigée vers un autre volume NTFS. Une seconde flèche Copier pointe à côté du volume NTFS unique. Cela signifie que si vous copiez des fichiers, ils héritent toujours des autorisations du dossier de destination.&#10;"/>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0706" y="1048798"/>
            <a:ext cx="2186658" cy="207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8"/>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52975" y="1820788"/>
            <a:ext cx="2157413" cy="974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Group 23"/>
          <p:cNvGrpSpPr/>
          <p:nvPr/>
        </p:nvGrpSpPr>
        <p:grpSpPr>
          <a:xfrm>
            <a:off x="3115734" y="2308225"/>
            <a:ext cx="1678516" cy="974725"/>
            <a:chOff x="3115734" y="2308225"/>
            <a:chExt cx="1678516" cy="974725"/>
          </a:xfrm>
        </p:grpSpPr>
        <p:sp>
          <p:nvSpPr>
            <p:cNvPr id="25" name="Text Box 12"/>
            <p:cNvSpPr txBox="1">
              <a:spLocks noChangeArrowheads="1"/>
            </p:cNvSpPr>
            <p:nvPr/>
          </p:nvSpPr>
          <p:spPr bwMode="auto">
            <a:xfrm>
              <a:off x="3115734" y="2562371"/>
              <a:ext cx="11943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Verdana" pitchFamily="34" charset="0"/>
                </a:defRPr>
              </a:lvl1pPr>
              <a:lvl2pPr marL="742950" indent="-285750">
                <a:defRPr b="1">
                  <a:solidFill>
                    <a:schemeClr val="tx1"/>
                  </a:solidFill>
                  <a:latin typeface="Verdana" pitchFamily="34" charset="0"/>
                </a:defRPr>
              </a:lvl2pPr>
              <a:lvl3pPr marL="1143000" indent="-228600">
                <a:defRPr b="1">
                  <a:solidFill>
                    <a:schemeClr val="tx1"/>
                  </a:solidFill>
                  <a:latin typeface="Verdana" pitchFamily="34" charset="0"/>
                </a:defRPr>
              </a:lvl3pPr>
              <a:lvl4pPr marL="1600200" indent="-228600">
                <a:defRPr b="1">
                  <a:solidFill>
                    <a:schemeClr val="tx1"/>
                  </a:solidFill>
                  <a:latin typeface="Verdana" pitchFamily="34" charset="0"/>
                </a:defRPr>
              </a:lvl4pPr>
              <a:lvl5pPr marL="2057400" indent="-228600">
                <a:defRPr b="1">
                  <a:solidFill>
                    <a:schemeClr val="tx1"/>
                  </a:solidFill>
                  <a:latin typeface="Verdana" pitchFamily="34" charset="0"/>
                </a:defRPr>
              </a:lvl5pPr>
              <a:lvl6pPr marL="2514600" indent="-228600" algn="ctr" eaLnBrk="0" fontAlgn="base" hangingPunct="0">
                <a:spcBef>
                  <a:spcPct val="0"/>
                </a:spcBef>
                <a:spcAft>
                  <a:spcPct val="0"/>
                </a:spcAft>
                <a:defRPr b="1">
                  <a:solidFill>
                    <a:schemeClr val="tx1"/>
                  </a:solidFill>
                  <a:latin typeface="Verdana" pitchFamily="34" charset="0"/>
                </a:defRPr>
              </a:lvl6pPr>
              <a:lvl7pPr marL="2971800" indent="-228600" algn="ctr" eaLnBrk="0" fontAlgn="base" hangingPunct="0">
                <a:spcBef>
                  <a:spcPct val="0"/>
                </a:spcBef>
                <a:spcAft>
                  <a:spcPct val="0"/>
                </a:spcAft>
                <a:defRPr b="1">
                  <a:solidFill>
                    <a:schemeClr val="tx1"/>
                  </a:solidFill>
                  <a:latin typeface="Verdana" pitchFamily="34" charset="0"/>
                </a:defRPr>
              </a:lvl7pPr>
              <a:lvl8pPr marL="3429000" indent="-228600" algn="ctr" eaLnBrk="0" fontAlgn="base" hangingPunct="0">
                <a:spcBef>
                  <a:spcPct val="0"/>
                </a:spcBef>
                <a:spcAft>
                  <a:spcPct val="0"/>
                </a:spcAft>
                <a:defRPr b="1">
                  <a:solidFill>
                    <a:schemeClr val="tx1"/>
                  </a:solidFill>
                  <a:latin typeface="Verdana" pitchFamily="34" charset="0"/>
                </a:defRPr>
              </a:lvl8pPr>
              <a:lvl9pPr marL="3886200" indent="-228600" algn="ctr" eaLnBrk="0" fontAlgn="base" hangingPunct="0">
                <a:spcBef>
                  <a:spcPct val="0"/>
                </a:spcBef>
                <a:spcAft>
                  <a:spcPct val="0"/>
                </a:spcAft>
                <a:defRPr b="1">
                  <a:solidFill>
                    <a:schemeClr val="tx1"/>
                  </a:solidFill>
                  <a:latin typeface="Verdana" pitchFamily="34" charset="0"/>
                </a:defRPr>
              </a:lvl9pPr>
            </a:lstStyle>
            <a:p>
              <a:pPr algn="l"/>
              <a:r>
                <a:rPr lang="fr-FR" spc="-30" dirty="0">
                  <a:latin typeface="Segoe UI" pitchFamily="34" charset="0"/>
                </a:rPr>
                <a:t>Déplacer</a:t>
              </a:r>
            </a:p>
          </p:txBody>
        </p:sp>
        <p:sp>
          <p:nvSpPr>
            <p:cNvPr id="26" name="Freeform 13"/>
            <p:cNvSpPr>
              <a:spLocks/>
            </p:cNvSpPr>
            <p:nvPr/>
          </p:nvSpPr>
          <p:spPr bwMode="auto">
            <a:xfrm rot="20081414" flipV="1">
              <a:off x="3141663" y="2308225"/>
              <a:ext cx="1652587" cy="974725"/>
            </a:xfrm>
            <a:custGeom>
              <a:avLst/>
              <a:gdLst>
                <a:gd name="T0" fmla="*/ 2147483647 w 671"/>
                <a:gd name="T1" fmla="*/ 2147483647 h 395"/>
                <a:gd name="T2" fmla="*/ 2147483647 w 671"/>
                <a:gd name="T3" fmla="*/ 2147483647 h 395"/>
                <a:gd name="T4" fmla="*/ 2147483647 w 671"/>
                <a:gd name="T5" fmla="*/ 2147483647 h 395"/>
                <a:gd name="T6" fmla="*/ 2147483647 w 671"/>
                <a:gd name="T7" fmla="*/ 2147483647 h 395"/>
                <a:gd name="T8" fmla="*/ 2147483647 w 671"/>
                <a:gd name="T9" fmla="*/ 2147483647 h 395"/>
                <a:gd name="T10" fmla="*/ 2147483647 w 671"/>
                <a:gd name="T11" fmla="*/ 0 h 395"/>
                <a:gd name="T12" fmla="*/ 2147483647 w 671"/>
                <a:gd name="T13" fmla="*/ 2147483647 h 395"/>
                <a:gd name="T14" fmla="*/ 2147483647 w 671"/>
                <a:gd name="T15" fmla="*/ 2147483647 h 395"/>
                <a:gd name="T16" fmla="*/ 2147483647 w 671"/>
                <a:gd name="T17" fmla="*/ 2147483647 h 395"/>
                <a:gd name="T18" fmla="*/ 2147483647 w 671"/>
                <a:gd name="T19" fmla="*/ 2147483647 h 395"/>
                <a:gd name="T20" fmla="*/ 2147483647 w 671"/>
                <a:gd name="T21" fmla="*/ 2147483647 h 395"/>
                <a:gd name="T22" fmla="*/ 2147483647 w 671"/>
                <a:gd name="T23" fmla="*/ 2147483647 h 395"/>
                <a:gd name="T24" fmla="*/ 2147483647 w 671"/>
                <a:gd name="T25" fmla="*/ 2147483647 h 395"/>
                <a:gd name="T26" fmla="*/ 2147483647 w 671"/>
                <a:gd name="T27" fmla="*/ 2147483647 h 395"/>
                <a:gd name="T28" fmla="*/ 2147483647 w 671"/>
                <a:gd name="T29" fmla="*/ 2147483647 h 395"/>
                <a:gd name="T30" fmla="*/ 2147483647 w 671"/>
                <a:gd name="T31" fmla="*/ 2147483647 h 395"/>
                <a:gd name="T32" fmla="*/ 2147483647 w 671"/>
                <a:gd name="T33" fmla="*/ 2147483647 h 395"/>
                <a:gd name="T34" fmla="*/ 2147483647 w 671"/>
                <a:gd name="T35" fmla="*/ 2147483647 h 395"/>
                <a:gd name="T36" fmla="*/ 2147483647 w 671"/>
                <a:gd name="T37" fmla="*/ 2147483647 h 395"/>
                <a:gd name="T38" fmla="*/ 2147483647 w 671"/>
                <a:gd name="T39" fmla="*/ 2147483647 h 395"/>
                <a:gd name="T40" fmla="*/ 2147483647 w 671"/>
                <a:gd name="T41" fmla="*/ 2147483647 h 395"/>
                <a:gd name="T42" fmla="*/ 2147483647 w 671"/>
                <a:gd name="T43" fmla="*/ 2147483647 h 395"/>
                <a:gd name="T44" fmla="*/ 2147483647 w 671"/>
                <a:gd name="T45" fmla="*/ 2147483647 h 395"/>
                <a:gd name="T46" fmla="*/ 2147483647 w 671"/>
                <a:gd name="T47" fmla="*/ 2147483647 h 395"/>
                <a:gd name="T48" fmla="*/ 2147483647 w 671"/>
                <a:gd name="T49" fmla="*/ 2147483647 h 395"/>
                <a:gd name="T50" fmla="*/ 2147483647 w 671"/>
                <a:gd name="T51" fmla="*/ 2147483647 h 395"/>
                <a:gd name="T52" fmla="*/ 2147483647 w 671"/>
                <a:gd name="T53" fmla="*/ 2147483647 h 395"/>
                <a:gd name="T54" fmla="*/ 2147483647 w 671"/>
                <a:gd name="T55" fmla="*/ 2147483647 h 395"/>
                <a:gd name="T56" fmla="*/ 2147483647 w 671"/>
                <a:gd name="T57" fmla="*/ 2147483647 h 395"/>
                <a:gd name="T58" fmla="*/ 2147483647 w 671"/>
                <a:gd name="T59" fmla="*/ 2147483647 h 395"/>
                <a:gd name="T60" fmla="*/ 2147483647 w 671"/>
                <a:gd name="T61" fmla="*/ 2147483647 h 395"/>
                <a:gd name="T62" fmla="*/ 2147483647 w 671"/>
                <a:gd name="T63" fmla="*/ 2147483647 h 395"/>
                <a:gd name="T64" fmla="*/ 2147483647 w 671"/>
                <a:gd name="T65" fmla="*/ 2147483647 h 395"/>
                <a:gd name="T66" fmla="*/ 2147483647 w 671"/>
                <a:gd name="T67" fmla="*/ 2147483647 h 395"/>
                <a:gd name="T68" fmla="*/ 0 w 671"/>
                <a:gd name="T69" fmla="*/ 2147483647 h 395"/>
                <a:gd name="T70" fmla="*/ 2147483647 w 671"/>
                <a:gd name="T71" fmla="*/ 2147483647 h 395"/>
                <a:gd name="T72" fmla="*/ 2147483647 w 671"/>
                <a:gd name="T73" fmla="*/ 2147483647 h 395"/>
                <a:gd name="T74" fmla="*/ 2147483647 w 671"/>
                <a:gd name="T75" fmla="*/ 2147483647 h 395"/>
                <a:gd name="T76" fmla="*/ 2147483647 w 671"/>
                <a:gd name="T77" fmla="*/ 2147483647 h 395"/>
                <a:gd name="T78" fmla="*/ 2147483647 w 671"/>
                <a:gd name="T79" fmla="*/ 2147483647 h 395"/>
                <a:gd name="T80" fmla="*/ 2147483647 w 671"/>
                <a:gd name="T81" fmla="*/ 2147483647 h 395"/>
                <a:gd name="T82" fmla="*/ 2147483647 w 671"/>
                <a:gd name="T83" fmla="*/ 2147483647 h 395"/>
                <a:gd name="T84" fmla="*/ 2147483647 w 671"/>
                <a:gd name="T85" fmla="*/ 2147483647 h 395"/>
                <a:gd name="T86" fmla="*/ 2147483647 w 671"/>
                <a:gd name="T87" fmla="*/ 2147483647 h 395"/>
                <a:gd name="T88" fmla="*/ 2147483647 w 671"/>
                <a:gd name="T89" fmla="*/ 2147483647 h 395"/>
                <a:gd name="T90" fmla="*/ 2147483647 w 671"/>
                <a:gd name="T91" fmla="*/ 2147483647 h 395"/>
                <a:gd name="T92" fmla="*/ 2147483647 w 671"/>
                <a:gd name="T93" fmla="*/ 2147483647 h 395"/>
                <a:gd name="T94" fmla="*/ 2147483647 w 671"/>
                <a:gd name="T95" fmla="*/ 2147483647 h 395"/>
                <a:gd name="T96" fmla="*/ 2147483647 w 671"/>
                <a:gd name="T97" fmla="*/ 2147483647 h 395"/>
                <a:gd name="T98" fmla="*/ 2147483647 w 671"/>
                <a:gd name="T99" fmla="*/ 2147483647 h 395"/>
                <a:gd name="T100" fmla="*/ 2147483647 w 671"/>
                <a:gd name="T101" fmla="*/ 2147483647 h 395"/>
                <a:gd name="T102" fmla="*/ 2147483647 w 671"/>
                <a:gd name="T103" fmla="*/ 2147483647 h 395"/>
                <a:gd name="T104" fmla="*/ 2147483647 w 671"/>
                <a:gd name="T105" fmla="*/ 2147483647 h 395"/>
                <a:gd name="T106" fmla="*/ 2147483647 w 671"/>
                <a:gd name="T107" fmla="*/ 2147483647 h 395"/>
                <a:gd name="T108" fmla="*/ 2147483647 w 671"/>
                <a:gd name="T109" fmla="*/ 2147483647 h 395"/>
                <a:gd name="T110" fmla="*/ 2147483647 w 671"/>
                <a:gd name="T111" fmla="*/ 2147483647 h 395"/>
                <a:gd name="T112" fmla="*/ 2147483647 w 671"/>
                <a:gd name="T113" fmla="*/ 2147483647 h 395"/>
                <a:gd name="T114" fmla="*/ 2147483647 w 671"/>
                <a:gd name="T115" fmla="*/ 2147483647 h 395"/>
                <a:gd name="T116" fmla="*/ 2147483647 w 671"/>
                <a:gd name="T117" fmla="*/ 2147483647 h 395"/>
                <a:gd name="T118" fmla="*/ 2147483647 w 671"/>
                <a:gd name="T119" fmla="*/ 2147483647 h 395"/>
                <a:gd name="T120" fmla="*/ 2147483647 w 671"/>
                <a:gd name="T121" fmla="*/ 2147483647 h 39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71"/>
                <a:gd name="T184" fmla="*/ 0 h 395"/>
                <a:gd name="T185" fmla="*/ 671 w 671"/>
                <a:gd name="T186" fmla="*/ 395 h 39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71" h="395">
                  <a:moveTo>
                    <a:pt x="430" y="149"/>
                  </a:moveTo>
                  <a:lnTo>
                    <a:pt x="427" y="165"/>
                  </a:lnTo>
                  <a:lnTo>
                    <a:pt x="425" y="182"/>
                  </a:lnTo>
                  <a:lnTo>
                    <a:pt x="422" y="204"/>
                  </a:lnTo>
                  <a:lnTo>
                    <a:pt x="671" y="98"/>
                  </a:lnTo>
                  <a:lnTo>
                    <a:pt x="422" y="0"/>
                  </a:lnTo>
                  <a:lnTo>
                    <a:pt x="425" y="20"/>
                  </a:lnTo>
                  <a:lnTo>
                    <a:pt x="427" y="37"/>
                  </a:lnTo>
                  <a:lnTo>
                    <a:pt x="430" y="53"/>
                  </a:lnTo>
                  <a:lnTo>
                    <a:pt x="414" y="55"/>
                  </a:lnTo>
                  <a:lnTo>
                    <a:pt x="396" y="58"/>
                  </a:lnTo>
                  <a:lnTo>
                    <a:pt x="372" y="62"/>
                  </a:lnTo>
                  <a:lnTo>
                    <a:pt x="343" y="69"/>
                  </a:lnTo>
                  <a:lnTo>
                    <a:pt x="311" y="78"/>
                  </a:lnTo>
                  <a:lnTo>
                    <a:pt x="275" y="90"/>
                  </a:lnTo>
                  <a:lnTo>
                    <a:pt x="258" y="97"/>
                  </a:lnTo>
                  <a:lnTo>
                    <a:pt x="239" y="105"/>
                  </a:lnTo>
                  <a:lnTo>
                    <a:pt x="220" y="114"/>
                  </a:lnTo>
                  <a:lnTo>
                    <a:pt x="201" y="124"/>
                  </a:lnTo>
                  <a:lnTo>
                    <a:pt x="182" y="136"/>
                  </a:lnTo>
                  <a:lnTo>
                    <a:pt x="164" y="147"/>
                  </a:lnTo>
                  <a:lnTo>
                    <a:pt x="146" y="161"/>
                  </a:lnTo>
                  <a:lnTo>
                    <a:pt x="127" y="175"/>
                  </a:lnTo>
                  <a:lnTo>
                    <a:pt x="111" y="191"/>
                  </a:lnTo>
                  <a:lnTo>
                    <a:pt x="94" y="208"/>
                  </a:lnTo>
                  <a:lnTo>
                    <a:pt x="78" y="226"/>
                  </a:lnTo>
                  <a:lnTo>
                    <a:pt x="64" y="246"/>
                  </a:lnTo>
                  <a:lnTo>
                    <a:pt x="49" y="268"/>
                  </a:lnTo>
                  <a:lnTo>
                    <a:pt x="38" y="290"/>
                  </a:lnTo>
                  <a:lnTo>
                    <a:pt x="32" y="301"/>
                  </a:lnTo>
                  <a:lnTo>
                    <a:pt x="26" y="314"/>
                  </a:lnTo>
                  <a:lnTo>
                    <a:pt x="20" y="326"/>
                  </a:lnTo>
                  <a:lnTo>
                    <a:pt x="16" y="339"/>
                  </a:lnTo>
                  <a:lnTo>
                    <a:pt x="7" y="366"/>
                  </a:lnTo>
                  <a:lnTo>
                    <a:pt x="0" y="395"/>
                  </a:lnTo>
                  <a:lnTo>
                    <a:pt x="7" y="382"/>
                  </a:lnTo>
                  <a:lnTo>
                    <a:pt x="13" y="369"/>
                  </a:lnTo>
                  <a:lnTo>
                    <a:pt x="27" y="345"/>
                  </a:lnTo>
                  <a:lnTo>
                    <a:pt x="42" y="323"/>
                  </a:lnTo>
                  <a:lnTo>
                    <a:pt x="56" y="301"/>
                  </a:lnTo>
                  <a:lnTo>
                    <a:pt x="72" y="282"/>
                  </a:lnTo>
                  <a:lnTo>
                    <a:pt x="90" y="265"/>
                  </a:lnTo>
                  <a:lnTo>
                    <a:pt x="106" y="249"/>
                  </a:lnTo>
                  <a:lnTo>
                    <a:pt x="123" y="234"/>
                  </a:lnTo>
                  <a:lnTo>
                    <a:pt x="140" y="221"/>
                  </a:lnTo>
                  <a:lnTo>
                    <a:pt x="159" y="210"/>
                  </a:lnTo>
                  <a:lnTo>
                    <a:pt x="177" y="200"/>
                  </a:lnTo>
                  <a:lnTo>
                    <a:pt x="194" y="190"/>
                  </a:lnTo>
                  <a:lnTo>
                    <a:pt x="213" y="182"/>
                  </a:lnTo>
                  <a:lnTo>
                    <a:pt x="230" y="175"/>
                  </a:lnTo>
                  <a:lnTo>
                    <a:pt x="248" y="168"/>
                  </a:lnTo>
                  <a:lnTo>
                    <a:pt x="265" y="163"/>
                  </a:lnTo>
                  <a:lnTo>
                    <a:pt x="281" y="159"/>
                  </a:lnTo>
                  <a:lnTo>
                    <a:pt x="298" y="156"/>
                  </a:lnTo>
                  <a:lnTo>
                    <a:pt x="329" y="150"/>
                  </a:lnTo>
                  <a:lnTo>
                    <a:pt x="343" y="149"/>
                  </a:lnTo>
                  <a:lnTo>
                    <a:pt x="356" y="147"/>
                  </a:lnTo>
                  <a:lnTo>
                    <a:pt x="381" y="147"/>
                  </a:lnTo>
                  <a:lnTo>
                    <a:pt x="401" y="147"/>
                  </a:lnTo>
                  <a:lnTo>
                    <a:pt x="417" y="147"/>
                  </a:lnTo>
                  <a:lnTo>
                    <a:pt x="430" y="149"/>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nvGrpSpPr>
          <p:cNvPr id="27" name="Group 26" descr="Lorsque vous cliquez une première fois, la première flèche Copier disparaît, et la seconde flèche Copier située à côté du volume NTFS unique est remplacée par une flèche Déplacer. Cela signifie que lorsque vous déplacez des fichiers dans un même volume, ils gardent leurs autorisations explicites."/>
          <p:cNvGrpSpPr/>
          <p:nvPr/>
        </p:nvGrpSpPr>
        <p:grpSpPr>
          <a:xfrm>
            <a:off x="6652533" y="1781711"/>
            <a:ext cx="1817688" cy="1208087"/>
            <a:chOff x="6597650" y="1766888"/>
            <a:chExt cx="1817688" cy="1208087"/>
          </a:xfrm>
        </p:grpSpPr>
        <p:sp>
          <p:nvSpPr>
            <p:cNvPr id="28" name="Freeform 14"/>
            <p:cNvSpPr>
              <a:spLocks/>
            </p:cNvSpPr>
            <p:nvPr/>
          </p:nvSpPr>
          <p:spPr bwMode="auto">
            <a:xfrm rot="18086300" flipH="1" flipV="1">
              <a:off x="6463506" y="1901032"/>
              <a:ext cx="1208087" cy="939800"/>
            </a:xfrm>
            <a:custGeom>
              <a:avLst/>
              <a:gdLst>
                <a:gd name="T0" fmla="*/ 2147483647 w 671"/>
                <a:gd name="T1" fmla="*/ 2147483647 h 395"/>
                <a:gd name="T2" fmla="*/ 2147483647 w 671"/>
                <a:gd name="T3" fmla="*/ 2147483647 h 395"/>
                <a:gd name="T4" fmla="*/ 2147483647 w 671"/>
                <a:gd name="T5" fmla="*/ 2147483647 h 395"/>
                <a:gd name="T6" fmla="*/ 2147483647 w 671"/>
                <a:gd name="T7" fmla="*/ 2147483647 h 395"/>
                <a:gd name="T8" fmla="*/ 2147483647 w 671"/>
                <a:gd name="T9" fmla="*/ 2147483647 h 395"/>
                <a:gd name="T10" fmla="*/ 2147483647 w 671"/>
                <a:gd name="T11" fmla="*/ 0 h 395"/>
                <a:gd name="T12" fmla="*/ 2147483647 w 671"/>
                <a:gd name="T13" fmla="*/ 2147483647 h 395"/>
                <a:gd name="T14" fmla="*/ 2147483647 w 671"/>
                <a:gd name="T15" fmla="*/ 2147483647 h 395"/>
                <a:gd name="T16" fmla="*/ 2147483647 w 671"/>
                <a:gd name="T17" fmla="*/ 2147483647 h 395"/>
                <a:gd name="T18" fmla="*/ 2147483647 w 671"/>
                <a:gd name="T19" fmla="*/ 2147483647 h 395"/>
                <a:gd name="T20" fmla="*/ 2147483647 w 671"/>
                <a:gd name="T21" fmla="*/ 2147483647 h 395"/>
                <a:gd name="T22" fmla="*/ 2147483647 w 671"/>
                <a:gd name="T23" fmla="*/ 2147483647 h 395"/>
                <a:gd name="T24" fmla="*/ 2147483647 w 671"/>
                <a:gd name="T25" fmla="*/ 2147483647 h 395"/>
                <a:gd name="T26" fmla="*/ 2147483647 w 671"/>
                <a:gd name="T27" fmla="*/ 2147483647 h 395"/>
                <a:gd name="T28" fmla="*/ 2147483647 w 671"/>
                <a:gd name="T29" fmla="*/ 2147483647 h 395"/>
                <a:gd name="T30" fmla="*/ 2147483647 w 671"/>
                <a:gd name="T31" fmla="*/ 2147483647 h 395"/>
                <a:gd name="T32" fmla="*/ 2147483647 w 671"/>
                <a:gd name="T33" fmla="*/ 2147483647 h 395"/>
                <a:gd name="T34" fmla="*/ 2147483647 w 671"/>
                <a:gd name="T35" fmla="*/ 2147483647 h 395"/>
                <a:gd name="T36" fmla="*/ 2147483647 w 671"/>
                <a:gd name="T37" fmla="*/ 2147483647 h 395"/>
                <a:gd name="T38" fmla="*/ 2147483647 w 671"/>
                <a:gd name="T39" fmla="*/ 2147483647 h 395"/>
                <a:gd name="T40" fmla="*/ 2147483647 w 671"/>
                <a:gd name="T41" fmla="*/ 2147483647 h 395"/>
                <a:gd name="T42" fmla="*/ 2147483647 w 671"/>
                <a:gd name="T43" fmla="*/ 2147483647 h 395"/>
                <a:gd name="T44" fmla="*/ 2147483647 w 671"/>
                <a:gd name="T45" fmla="*/ 2147483647 h 395"/>
                <a:gd name="T46" fmla="*/ 2147483647 w 671"/>
                <a:gd name="T47" fmla="*/ 2147483647 h 395"/>
                <a:gd name="T48" fmla="*/ 2147483647 w 671"/>
                <a:gd name="T49" fmla="*/ 2147483647 h 395"/>
                <a:gd name="T50" fmla="*/ 2147483647 w 671"/>
                <a:gd name="T51" fmla="*/ 2147483647 h 395"/>
                <a:gd name="T52" fmla="*/ 2147483647 w 671"/>
                <a:gd name="T53" fmla="*/ 2147483647 h 395"/>
                <a:gd name="T54" fmla="*/ 2147483647 w 671"/>
                <a:gd name="T55" fmla="*/ 2147483647 h 395"/>
                <a:gd name="T56" fmla="*/ 2147483647 w 671"/>
                <a:gd name="T57" fmla="*/ 2147483647 h 395"/>
                <a:gd name="T58" fmla="*/ 2147483647 w 671"/>
                <a:gd name="T59" fmla="*/ 2147483647 h 395"/>
                <a:gd name="T60" fmla="*/ 2147483647 w 671"/>
                <a:gd name="T61" fmla="*/ 2147483647 h 395"/>
                <a:gd name="T62" fmla="*/ 2147483647 w 671"/>
                <a:gd name="T63" fmla="*/ 2147483647 h 395"/>
                <a:gd name="T64" fmla="*/ 2147483647 w 671"/>
                <a:gd name="T65" fmla="*/ 2147483647 h 395"/>
                <a:gd name="T66" fmla="*/ 2147483647 w 671"/>
                <a:gd name="T67" fmla="*/ 2147483647 h 395"/>
                <a:gd name="T68" fmla="*/ 0 w 671"/>
                <a:gd name="T69" fmla="*/ 2147483647 h 395"/>
                <a:gd name="T70" fmla="*/ 2147483647 w 671"/>
                <a:gd name="T71" fmla="*/ 2147483647 h 395"/>
                <a:gd name="T72" fmla="*/ 2147483647 w 671"/>
                <a:gd name="T73" fmla="*/ 2147483647 h 395"/>
                <a:gd name="T74" fmla="*/ 2147483647 w 671"/>
                <a:gd name="T75" fmla="*/ 2147483647 h 395"/>
                <a:gd name="T76" fmla="*/ 2147483647 w 671"/>
                <a:gd name="T77" fmla="*/ 2147483647 h 395"/>
                <a:gd name="T78" fmla="*/ 2147483647 w 671"/>
                <a:gd name="T79" fmla="*/ 2147483647 h 395"/>
                <a:gd name="T80" fmla="*/ 2147483647 w 671"/>
                <a:gd name="T81" fmla="*/ 2147483647 h 395"/>
                <a:gd name="T82" fmla="*/ 2147483647 w 671"/>
                <a:gd name="T83" fmla="*/ 2147483647 h 395"/>
                <a:gd name="T84" fmla="*/ 2147483647 w 671"/>
                <a:gd name="T85" fmla="*/ 2147483647 h 395"/>
                <a:gd name="T86" fmla="*/ 2147483647 w 671"/>
                <a:gd name="T87" fmla="*/ 2147483647 h 395"/>
                <a:gd name="T88" fmla="*/ 2147483647 w 671"/>
                <a:gd name="T89" fmla="*/ 2147483647 h 395"/>
                <a:gd name="T90" fmla="*/ 2147483647 w 671"/>
                <a:gd name="T91" fmla="*/ 2147483647 h 395"/>
                <a:gd name="T92" fmla="*/ 2147483647 w 671"/>
                <a:gd name="T93" fmla="*/ 2147483647 h 395"/>
                <a:gd name="T94" fmla="*/ 2147483647 w 671"/>
                <a:gd name="T95" fmla="*/ 2147483647 h 395"/>
                <a:gd name="T96" fmla="*/ 2147483647 w 671"/>
                <a:gd name="T97" fmla="*/ 2147483647 h 395"/>
                <a:gd name="T98" fmla="*/ 2147483647 w 671"/>
                <a:gd name="T99" fmla="*/ 2147483647 h 395"/>
                <a:gd name="T100" fmla="*/ 2147483647 w 671"/>
                <a:gd name="T101" fmla="*/ 2147483647 h 395"/>
                <a:gd name="T102" fmla="*/ 2147483647 w 671"/>
                <a:gd name="T103" fmla="*/ 2147483647 h 395"/>
                <a:gd name="T104" fmla="*/ 2147483647 w 671"/>
                <a:gd name="T105" fmla="*/ 2147483647 h 395"/>
                <a:gd name="T106" fmla="*/ 2147483647 w 671"/>
                <a:gd name="T107" fmla="*/ 2147483647 h 395"/>
                <a:gd name="T108" fmla="*/ 2147483647 w 671"/>
                <a:gd name="T109" fmla="*/ 2147483647 h 395"/>
                <a:gd name="T110" fmla="*/ 2147483647 w 671"/>
                <a:gd name="T111" fmla="*/ 2147483647 h 395"/>
                <a:gd name="T112" fmla="*/ 2147483647 w 671"/>
                <a:gd name="T113" fmla="*/ 2147483647 h 395"/>
                <a:gd name="T114" fmla="*/ 2147483647 w 671"/>
                <a:gd name="T115" fmla="*/ 2147483647 h 395"/>
                <a:gd name="T116" fmla="*/ 2147483647 w 671"/>
                <a:gd name="T117" fmla="*/ 2147483647 h 395"/>
                <a:gd name="T118" fmla="*/ 2147483647 w 671"/>
                <a:gd name="T119" fmla="*/ 2147483647 h 395"/>
                <a:gd name="T120" fmla="*/ 2147483647 w 671"/>
                <a:gd name="T121" fmla="*/ 2147483647 h 39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71"/>
                <a:gd name="T184" fmla="*/ 0 h 395"/>
                <a:gd name="T185" fmla="*/ 671 w 671"/>
                <a:gd name="T186" fmla="*/ 395 h 39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71" h="395">
                  <a:moveTo>
                    <a:pt x="430" y="149"/>
                  </a:moveTo>
                  <a:lnTo>
                    <a:pt x="427" y="165"/>
                  </a:lnTo>
                  <a:lnTo>
                    <a:pt x="425" y="182"/>
                  </a:lnTo>
                  <a:lnTo>
                    <a:pt x="422" y="204"/>
                  </a:lnTo>
                  <a:lnTo>
                    <a:pt x="671" y="98"/>
                  </a:lnTo>
                  <a:lnTo>
                    <a:pt x="422" y="0"/>
                  </a:lnTo>
                  <a:lnTo>
                    <a:pt x="425" y="20"/>
                  </a:lnTo>
                  <a:lnTo>
                    <a:pt x="427" y="37"/>
                  </a:lnTo>
                  <a:lnTo>
                    <a:pt x="430" y="53"/>
                  </a:lnTo>
                  <a:lnTo>
                    <a:pt x="414" y="55"/>
                  </a:lnTo>
                  <a:lnTo>
                    <a:pt x="396" y="58"/>
                  </a:lnTo>
                  <a:lnTo>
                    <a:pt x="372" y="62"/>
                  </a:lnTo>
                  <a:lnTo>
                    <a:pt x="343" y="69"/>
                  </a:lnTo>
                  <a:lnTo>
                    <a:pt x="311" y="78"/>
                  </a:lnTo>
                  <a:lnTo>
                    <a:pt x="275" y="90"/>
                  </a:lnTo>
                  <a:lnTo>
                    <a:pt x="258" y="97"/>
                  </a:lnTo>
                  <a:lnTo>
                    <a:pt x="239" y="105"/>
                  </a:lnTo>
                  <a:lnTo>
                    <a:pt x="220" y="114"/>
                  </a:lnTo>
                  <a:lnTo>
                    <a:pt x="201" y="124"/>
                  </a:lnTo>
                  <a:lnTo>
                    <a:pt x="182" y="136"/>
                  </a:lnTo>
                  <a:lnTo>
                    <a:pt x="164" y="147"/>
                  </a:lnTo>
                  <a:lnTo>
                    <a:pt x="146" y="161"/>
                  </a:lnTo>
                  <a:lnTo>
                    <a:pt x="127" y="175"/>
                  </a:lnTo>
                  <a:lnTo>
                    <a:pt x="111" y="191"/>
                  </a:lnTo>
                  <a:lnTo>
                    <a:pt x="94" y="208"/>
                  </a:lnTo>
                  <a:lnTo>
                    <a:pt x="78" y="226"/>
                  </a:lnTo>
                  <a:lnTo>
                    <a:pt x="64" y="246"/>
                  </a:lnTo>
                  <a:lnTo>
                    <a:pt x="49" y="268"/>
                  </a:lnTo>
                  <a:lnTo>
                    <a:pt x="38" y="290"/>
                  </a:lnTo>
                  <a:lnTo>
                    <a:pt x="32" y="301"/>
                  </a:lnTo>
                  <a:lnTo>
                    <a:pt x="26" y="314"/>
                  </a:lnTo>
                  <a:lnTo>
                    <a:pt x="20" y="326"/>
                  </a:lnTo>
                  <a:lnTo>
                    <a:pt x="16" y="339"/>
                  </a:lnTo>
                  <a:lnTo>
                    <a:pt x="7" y="366"/>
                  </a:lnTo>
                  <a:lnTo>
                    <a:pt x="0" y="395"/>
                  </a:lnTo>
                  <a:lnTo>
                    <a:pt x="7" y="382"/>
                  </a:lnTo>
                  <a:lnTo>
                    <a:pt x="13" y="369"/>
                  </a:lnTo>
                  <a:lnTo>
                    <a:pt x="27" y="345"/>
                  </a:lnTo>
                  <a:lnTo>
                    <a:pt x="42" y="323"/>
                  </a:lnTo>
                  <a:lnTo>
                    <a:pt x="56" y="301"/>
                  </a:lnTo>
                  <a:lnTo>
                    <a:pt x="72" y="282"/>
                  </a:lnTo>
                  <a:lnTo>
                    <a:pt x="90" y="265"/>
                  </a:lnTo>
                  <a:lnTo>
                    <a:pt x="106" y="249"/>
                  </a:lnTo>
                  <a:lnTo>
                    <a:pt x="123" y="234"/>
                  </a:lnTo>
                  <a:lnTo>
                    <a:pt x="140" y="221"/>
                  </a:lnTo>
                  <a:lnTo>
                    <a:pt x="159" y="210"/>
                  </a:lnTo>
                  <a:lnTo>
                    <a:pt x="177" y="200"/>
                  </a:lnTo>
                  <a:lnTo>
                    <a:pt x="194" y="190"/>
                  </a:lnTo>
                  <a:lnTo>
                    <a:pt x="213" y="182"/>
                  </a:lnTo>
                  <a:lnTo>
                    <a:pt x="230" y="175"/>
                  </a:lnTo>
                  <a:lnTo>
                    <a:pt x="248" y="168"/>
                  </a:lnTo>
                  <a:lnTo>
                    <a:pt x="265" y="163"/>
                  </a:lnTo>
                  <a:lnTo>
                    <a:pt x="281" y="159"/>
                  </a:lnTo>
                  <a:lnTo>
                    <a:pt x="298" y="156"/>
                  </a:lnTo>
                  <a:lnTo>
                    <a:pt x="329" y="150"/>
                  </a:lnTo>
                  <a:lnTo>
                    <a:pt x="343" y="149"/>
                  </a:lnTo>
                  <a:lnTo>
                    <a:pt x="356" y="147"/>
                  </a:lnTo>
                  <a:lnTo>
                    <a:pt x="381" y="147"/>
                  </a:lnTo>
                  <a:lnTo>
                    <a:pt x="401" y="147"/>
                  </a:lnTo>
                  <a:lnTo>
                    <a:pt x="417" y="147"/>
                  </a:lnTo>
                  <a:lnTo>
                    <a:pt x="430" y="149"/>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9" name="Text Box 15"/>
            <p:cNvSpPr txBox="1">
              <a:spLocks noChangeArrowheads="1"/>
            </p:cNvSpPr>
            <p:nvPr/>
          </p:nvSpPr>
          <p:spPr bwMode="auto">
            <a:xfrm>
              <a:off x="7378700" y="2040584"/>
              <a:ext cx="10366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itchFamily="34" charset="0"/>
                </a:defRPr>
              </a:lvl1pPr>
              <a:lvl2pPr marL="742950" indent="-285750">
                <a:defRPr b="1">
                  <a:solidFill>
                    <a:schemeClr val="tx1"/>
                  </a:solidFill>
                  <a:latin typeface="Verdana" pitchFamily="34" charset="0"/>
                </a:defRPr>
              </a:lvl2pPr>
              <a:lvl3pPr marL="1143000" indent="-228600">
                <a:defRPr b="1">
                  <a:solidFill>
                    <a:schemeClr val="tx1"/>
                  </a:solidFill>
                  <a:latin typeface="Verdana" pitchFamily="34" charset="0"/>
                </a:defRPr>
              </a:lvl3pPr>
              <a:lvl4pPr marL="1600200" indent="-228600">
                <a:defRPr b="1">
                  <a:solidFill>
                    <a:schemeClr val="tx1"/>
                  </a:solidFill>
                  <a:latin typeface="Verdana" pitchFamily="34" charset="0"/>
                </a:defRPr>
              </a:lvl4pPr>
              <a:lvl5pPr marL="2057400" indent="-228600">
                <a:defRPr b="1">
                  <a:solidFill>
                    <a:schemeClr val="tx1"/>
                  </a:solidFill>
                  <a:latin typeface="Verdana" pitchFamily="34" charset="0"/>
                </a:defRPr>
              </a:lvl5pPr>
              <a:lvl6pPr marL="2514600" indent="-228600" algn="ctr" eaLnBrk="0" fontAlgn="base" hangingPunct="0">
                <a:spcBef>
                  <a:spcPct val="0"/>
                </a:spcBef>
                <a:spcAft>
                  <a:spcPct val="0"/>
                </a:spcAft>
                <a:defRPr b="1">
                  <a:solidFill>
                    <a:schemeClr val="tx1"/>
                  </a:solidFill>
                  <a:latin typeface="Verdana" pitchFamily="34" charset="0"/>
                </a:defRPr>
              </a:lvl6pPr>
              <a:lvl7pPr marL="2971800" indent="-228600" algn="ctr" eaLnBrk="0" fontAlgn="base" hangingPunct="0">
                <a:spcBef>
                  <a:spcPct val="0"/>
                </a:spcBef>
                <a:spcAft>
                  <a:spcPct val="0"/>
                </a:spcAft>
                <a:defRPr b="1">
                  <a:solidFill>
                    <a:schemeClr val="tx1"/>
                  </a:solidFill>
                  <a:latin typeface="Verdana" pitchFamily="34" charset="0"/>
                </a:defRPr>
              </a:lvl7pPr>
              <a:lvl8pPr marL="3429000" indent="-228600" algn="ctr" eaLnBrk="0" fontAlgn="base" hangingPunct="0">
                <a:spcBef>
                  <a:spcPct val="0"/>
                </a:spcBef>
                <a:spcAft>
                  <a:spcPct val="0"/>
                </a:spcAft>
                <a:defRPr b="1">
                  <a:solidFill>
                    <a:schemeClr val="tx1"/>
                  </a:solidFill>
                  <a:latin typeface="Verdana" pitchFamily="34" charset="0"/>
                </a:defRPr>
              </a:lvl8pPr>
              <a:lvl9pPr marL="3886200" indent="-228600" algn="ctr" eaLnBrk="0" fontAlgn="base" hangingPunct="0">
                <a:spcBef>
                  <a:spcPct val="0"/>
                </a:spcBef>
                <a:spcAft>
                  <a:spcPct val="0"/>
                </a:spcAft>
                <a:defRPr b="1">
                  <a:solidFill>
                    <a:schemeClr val="tx1"/>
                  </a:solidFill>
                  <a:latin typeface="Verdana" pitchFamily="34" charset="0"/>
                </a:defRPr>
              </a:lvl9pPr>
            </a:lstStyle>
            <a:p>
              <a:r>
                <a:rPr lang="fr-FR" sz="2000" dirty="0">
                  <a:latin typeface="Segoe UI" pitchFamily="34" charset="0"/>
                </a:rPr>
                <a:t>Copier</a:t>
              </a:r>
              <a:endParaRPr lang="fr-FR" sz="2000" dirty="0">
                <a:latin typeface="Segoe UI" pitchFamily="34" charset="0"/>
                <a:cs typeface="Segoe UI" pitchFamily="34" charset="0"/>
              </a:endParaRPr>
            </a:p>
          </p:txBody>
        </p:sp>
      </p:grpSp>
      <p:grpSp>
        <p:nvGrpSpPr>
          <p:cNvPr id="30" name="Group 29"/>
          <p:cNvGrpSpPr/>
          <p:nvPr/>
        </p:nvGrpSpPr>
        <p:grpSpPr>
          <a:xfrm>
            <a:off x="3248025" y="1612900"/>
            <a:ext cx="1428750" cy="676275"/>
            <a:chOff x="3248025" y="1612900"/>
            <a:chExt cx="1428750" cy="676275"/>
          </a:xfrm>
        </p:grpSpPr>
        <p:sp>
          <p:nvSpPr>
            <p:cNvPr id="31" name="Freeform 16"/>
            <p:cNvSpPr>
              <a:spLocks/>
            </p:cNvSpPr>
            <p:nvPr/>
          </p:nvSpPr>
          <p:spPr bwMode="auto">
            <a:xfrm rot="5400000">
              <a:off x="3624262" y="1236663"/>
              <a:ext cx="676275" cy="1428750"/>
            </a:xfrm>
            <a:custGeom>
              <a:avLst/>
              <a:gdLst>
                <a:gd name="T0" fmla="*/ 2147483647 w 205"/>
                <a:gd name="T1" fmla="*/ 2147483647 h 429"/>
                <a:gd name="T2" fmla="*/ 0 w 205"/>
                <a:gd name="T3" fmla="*/ 2147483647 h 429"/>
                <a:gd name="T4" fmla="*/ 2147483647 w 205"/>
                <a:gd name="T5" fmla="*/ 0 h 429"/>
                <a:gd name="T6" fmla="*/ 2147483647 w 205"/>
                <a:gd name="T7" fmla="*/ 2147483647 h 429"/>
                <a:gd name="T8" fmla="*/ 2147483647 w 205"/>
                <a:gd name="T9" fmla="*/ 2147483647 h 429"/>
                <a:gd name="T10" fmla="*/ 2147483647 w 205"/>
                <a:gd name="T11" fmla="*/ 2147483647 h 429"/>
                <a:gd name="T12" fmla="*/ 2147483647 w 205"/>
                <a:gd name="T13" fmla="*/ 2147483647 h 429"/>
                <a:gd name="T14" fmla="*/ 2147483647 w 205"/>
                <a:gd name="T15" fmla="*/ 2147483647 h 429"/>
                <a:gd name="T16" fmla="*/ 0 60000 65536"/>
                <a:gd name="T17" fmla="*/ 0 60000 65536"/>
                <a:gd name="T18" fmla="*/ 0 60000 65536"/>
                <a:gd name="T19" fmla="*/ 0 60000 65536"/>
                <a:gd name="T20" fmla="*/ 0 60000 65536"/>
                <a:gd name="T21" fmla="*/ 0 60000 65536"/>
                <a:gd name="T22" fmla="*/ 0 60000 65536"/>
                <a:gd name="T23" fmla="*/ 0 60000 65536"/>
                <a:gd name="T24" fmla="*/ 0 w 205"/>
                <a:gd name="T25" fmla="*/ 0 h 429"/>
                <a:gd name="T26" fmla="*/ 205 w 205"/>
                <a:gd name="T27" fmla="*/ 429 h 4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5" h="429">
                  <a:moveTo>
                    <a:pt x="57" y="239"/>
                  </a:moveTo>
                  <a:lnTo>
                    <a:pt x="0" y="252"/>
                  </a:lnTo>
                  <a:lnTo>
                    <a:pt x="106" y="0"/>
                  </a:lnTo>
                  <a:lnTo>
                    <a:pt x="205" y="252"/>
                  </a:lnTo>
                  <a:lnTo>
                    <a:pt x="147" y="238"/>
                  </a:lnTo>
                  <a:lnTo>
                    <a:pt x="126" y="429"/>
                  </a:lnTo>
                  <a:lnTo>
                    <a:pt x="76" y="429"/>
                  </a:lnTo>
                  <a:lnTo>
                    <a:pt x="57" y="239"/>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2" name="Text Box 15"/>
            <p:cNvSpPr txBox="1">
              <a:spLocks noChangeArrowheads="1"/>
            </p:cNvSpPr>
            <p:nvPr/>
          </p:nvSpPr>
          <p:spPr bwMode="auto">
            <a:xfrm>
              <a:off x="3439957" y="1745963"/>
              <a:ext cx="10366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Verdana" pitchFamily="34" charset="0"/>
                </a:defRPr>
              </a:lvl1pPr>
              <a:lvl2pPr marL="742950" indent="-285750">
                <a:defRPr b="1">
                  <a:solidFill>
                    <a:schemeClr val="tx1"/>
                  </a:solidFill>
                  <a:latin typeface="Verdana" pitchFamily="34" charset="0"/>
                </a:defRPr>
              </a:lvl2pPr>
              <a:lvl3pPr marL="1143000" indent="-228600">
                <a:defRPr b="1">
                  <a:solidFill>
                    <a:schemeClr val="tx1"/>
                  </a:solidFill>
                  <a:latin typeface="Verdana" pitchFamily="34" charset="0"/>
                </a:defRPr>
              </a:lvl3pPr>
              <a:lvl4pPr marL="1600200" indent="-228600">
                <a:defRPr b="1">
                  <a:solidFill>
                    <a:schemeClr val="tx1"/>
                  </a:solidFill>
                  <a:latin typeface="Verdana" pitchFamily="34" charset="0"/>
                </a:defRPr>
              </a:lvl4pPr>
              <a:lvl5pPr marL="2057400" indent="-228600">
                <a:defRPr b="1">
                  <a:solidFill>
                    <a:schemeClr val="tx1"/>
                  </a:solidFill>
                  <a:latin typeface="Verdana" pitchFamily="34" charset="0"/>
                </a:defRPr>
              </a:lvl5pPr>
              <a:lvl6pPr marL="2514600" indent="-228600" algn="ctr" eaLnBrk="0" fontAlgn="base" hangingPunct="0">
                <a:spcBef>
                  <a:spcPct val="0"/>
                </a:spcBef>
                <a:spcAft>
                  <a:spcPct val="0"/>
                </a:spcAft>
                <a:defRPr b="1">
                  <a:solidFill>
                    <a:schemeClr val="tx1"/>
                  </a:solidFill>
                  <a:latin typeface="Verdana" pitchFamily="34" charset="0"/>
                </a:defRPr>
              </a:lvl6pPr>
              <a:lvl7pPr marL="2971800" indent="-228600" algn="ctr" eaLnBrk="0" fontAlgn="base" hangingPunct="0">
                <a:spcBef>
                  <a:spcPct val="0"/>
                </a:spcBef>
                <a:spcAft>
                  <a:spcPct val="0"/>
                </a:spcAft>
                <a:defRPr b="1">
                  <a:solidFill>
                    <a:schemeClr val="tx1"/>
                  </a:solidFill>
                  <a:latin typeface="Verdana" pitchFamily="34" charset="0"/>
                </a:defRPr>
              </a:lvl7pPr>
              <a:lvl8pPr marL="3429000" indent="-228600" algn="ctr" eaLnBrk="0" fontAlgn="base" hangingPunct="0">
                <a:spcBef>
                  <a:spcPct val="0"/>
                </a:spcBef>
                <a:spcAft>
                  <a:spcPct val="0"/>
                </a:spcAft>
                <a:defRPr b="1">
                  <a:solidFill>
                    <a:schemeClr val="tx1"/>
                  </a:solidFill>
                  <a:latin typeface="Verdana" pitchFamily="34" charset="0"/>
                </a:defRPr>
              </a:lvl8pPr>
              <a:lvl9pPr marL="3886200" indent="-228600" algn="ctr" eaLnBrk="0" fontAlgn="base" hangingPunct="0">
                <a:spcBef>
                  <a:spcPct val="0"/>
                </a:spcBef>
                <a:spcAft>
                  <a:spcPct val="0"/>
                </a:spcAft>
                <a:defRPr b="1">
                  <a:solidFill>
                    <a:schemeClr val="tx1"/>
                  </a:solidFill>
                  <a:latin typeface="Verdana" pitchFamily="34" charset="0"/>
                </a:defRPr>
              </a:lvl9pPr>
            </a:lstStyle>
            <a:p>
              <a:r>
                <a:rPr lang="fr-FR" dirty="0">
                  <a:latin typeface="Segoe UI" pitchFamily="34" charset="0"/>
                </a:rPr>
                <a:t>Copier</a:t>
              </a:r>
              <a:endParaRPr lang="fr-FR" dirty="0">
                <a:latin typeface="Segoe UI" pitchFamily="34" charset="0"/>
                <a:cs typeface="Segoe UI" pitchFamily="34" charset="0"/>
              </a:endParaRPr>
            </a:p>
          </p:txBody>
        </p:sp>
      </p:grpSp>
      <p:grpSp>
        <p:nvGrpSpPr>
          <p:cNvPr id="33" name="Group 32" descr="Le second clic affiche une flèche Déplacer partant de la paire de volumes NTFS jusqu’au volume NTFS unique. Cela signifie que lorsque vous déplacez des fichiers vers un autre volume, ils héritent des autorisations du dossier de destination.&#10;&#10;"/>
          <p:cNvGrpSpPr/>
          <p:nvPr/>
        </p:nvGrpSpPr>
        <p:grpSpPr>
          <a:xfrm>
            <a:off x="6652253" y="1781236"/>
            <a:ext cx="2031877" cy="1208087"/>
            <a:chOff x="8912482" y="2048719"/>
            <a:chExt cx="2031877" cy="1208087"/>
          </a:xfrm>
        </p:grpSpPr>
        <p:sp>
          <p:nvSpPr>
            <p:cNvPr id="34" name="Freeform 14"/>
            <p:cNvSpPr>
              <a:spLocks/>
            </p:cNvSpPr>
            <p:nvPr/>
          </p:nvSpPr>
          <p:spPr bwMode="auto">
            <a:xfrm rot="18086300" flipH="1" flipV="1">
              <a:off x="8778338" y="2182863"/>
              <a:ext cx="1208087" cy="939800"/>
            </a:xfrm>
            <a:custGeom>
              <a:avLst/>
              <a:gdLst>
                <a:gd name="T0" fmla="*/ 2147483647 w 671"/>
                <a:gd name="T1" fmla="*/ 2147483647 h 395"/>
                <a:gd name="T2" fmla="*/ 2147483647 w 671"/>
                <a:gd name="T3" fmla="*/ 2147483647 h 395"/>
                <a:gd name="T4" fmla="*/ 2147483647 w 671"/>
                <a:gd name="T5" fmla="*/ 2147483647 h 395"/>
                <a:gd name="T6" fmla="*/ 2147483647 w 671"/>
                <a:gd name="T7" fmla="*/ 2147483647 h 395"/>
                <a:gd name="T8" fmla="*/ 2147483647 w 671"/>
                <a:gd name="T9" fmla="*/ 2147483647 h 395"/>
                <a:gd name="T10" fmla="*/ 2147483647 w 671"/>
                <a:gd name="T11" fmla="*/ 0 h 395"/>
                <a:gd name="T12" fmla="*/ 2147483647 w 671"/>
                <a:gd name="T13" fmla="*/ 2147483647 h 395"/>
                <a:gd name="T14" fmla="*/ 2147483647 w 671"/>
                <a:gd name="T15" fmla="*/ 2147483647 h 395"/>
                <a:gd name="T16" fmla="*/ 2147483647 w 671"/>
                <a:gd name="T17" fmla="*/ 2147483647 h 395"/>
                <a:gd name="T18" fmla="*/ 2147483647 w 671"/>
                <a:gd name="T19" fmla="*/ 2147483647 h 395"/>
                <a:gd name="T20" fmla="*/ 2147483647 w 671"/>
                <a:gd name="T21" fmla="*/ 2147483647 h 395"/>
                <a:gd name="T22" fmla="*/ 2147483647 w 671"/>
                <a:gd name="T23" fmla="*/ 2147483647 h 395"/>
                <a:gd name="T24" fmla="*/ 2147483647 w 671"/>
                <a:gd name="T25" fmla="*/ 2147483647 h 395"/>
                <a:gd name="T26" fmla="*/ 2147483647 w 671"/>
                <a:gd name="T27" fmla="*/ 2147483647 h 395"/>
                <a:gd name="T28" fmla="*/ 2147483647 w 671"/>
                <a:gd name="T29" fmla="*/ 2147483647 h 395"/>
                <a:gd name="T30" fmla="*/ 2147483647 w 671"/>
                <a:gd name="T31" fmla="*/ 2147483647 h 395"/>
                <a:gd name="T32" fmla="*/ 2147483647 w 671"/>
                <a:gd name="T33" fmla="*/ 2147483647 h 395"/>
                <a:gd name="T34" fmla="*/ 2147483647 w 671"/>
                <a:gd name="T35" fmla="*/ 2147483647 h 395"/>
                <a:gd name="T36" fmla="*/ 2147483647 w 671"/>
                <a:gd name="T37" fmla="*/ 2147483647 h 395"/>
                <a:gd name="T38" fmla="*/ 2147483647 w 671"/>
                <a:gd name="T39" fmla="*/ 2147483647 h 395"/>
                <a:gd name="T40" fmla="*/ 2147483647 w 671"/>
                <a:gd name="T41" fmla="*/ 2147483647 h 395"/>
                <a:gd name="T42" fmla="*/ 2147483647 w 671"/>
                <a:gd name="T43" fmla="*/ 2147483647 h 395"/>
                <a:gd name="T44" fmla="*/ 2147483647 w 671"/>
                <a:gd name="T45" fmla="*/ 2147483647 h 395"/>
                <a:gd name="T46" fmla="*/ 2147483647 w 671"/>
                <a:gd name="T47" fmla="*/ 2147483647 h 395"/>
                <a:gd name="T48" fmla="*/ 2147483647 w 671"/>
                <a:gd name="T49" fmla="*/ 2147483647 h 395"/>
                <a:gd name="T50" fmla="*/ 2147483647 w 671"/>
                <a:gd name="T51" fmla="*/ 2147483647 h 395"/>
                <a:gd name="T52" fmla="*/ 2147483647 w 671"/>
                <a:gd name="T53" fmla="*/ 2147483647 h 395"/>
                <a:gd name="T54" fmla="*/ 2147483647 w 671"/>
                <a:gd name="T55" fmla="*/ 2147483647 h 395"/>
                <a:gd name="T56" fmla="*/ 2147483647 w 671"/>
                <a:gd name="T57" fmla="*/ 2147483647 h 395"/>
                <a:gd name="T58" fmla="*/ 2147483647 w 671"/>
                <a:gd name="T59" fmla="*/ 2147483647 h 395"/>
                <a:gd name="T60" fmla="*/ 2147483647 w 671"/>
                <a:gd name="T61" fmla="*/ 2147483647 h 395"/>
                <a:gd name="T62" fmla="*/ 2147483647 w 671"/>
                <a:gd name="T63" fmla="*/ 2147483647 h 395"/>
                <a:gd name="T64" fmla="*/ 2147483647 w 671"/>
                <a:gd name="T65" fmla="*/ 2147483647 h 395"/>
                <a:gd name="T66" fmla="*/ 2147483647 w 671"/>
                <a:gd name="T67" fmla="*/ 2147483647 h 395"/>
                <a:gd name="T68" fmla="*/ 0 w 671"/>
                <a:gd name="T69" fmla="*/ 2147483647 h 395"/>
                <a:gd name="T70" fmla="*/ 2147483647 w 671"/>
                <a:gd name="T71" fmla="*/ 2147483647 h 395"/>
                <a:gd name="T72" fmla="*/ 2147483647 w 671"/>
                <a:gd name="T73" fmla="*/ 2147483647 h 395"/>
                <a:gd name="T74" fmla="*/ 2147483647 w 671"/>
                <a:gd name="T75" fmla="*/ 2147483647 h 395"/>
                <a:gd name="T76" fmla="*/ 2147483647 w 671"/>
                <a:gd name="T77" fmla="*/ 2147483647 h 395"/>
                <a:gd name="T78" fmla="*/ 2147483647 w 671"/>
                <a:gd name="T79" fmla="*/ 2147483647 h 395"/>
                <a:gd name="T80" fmla="*/ 2147483647 w 671"/>
                <a:gd name="T81" fmla="*/ 2147483647 h 395"/>
                <a:gd name="T82" fmla="*/ 2147483647 w 671"/>
                <a:gd name="T83" fmla="*/ 2147483647 h 395"/>
                <a:gd name="T84" fmla="*/ 2147483647 w 671"/>
                <a:gd name="T85" fmla="*/ 2147483647 h 395"/>
                <a:gd name="T86" fmla="*/ 2147483647 w 671"/>
                <a:gd name="T87" fmla="*/ 2147483647 h 395"/>
                <a:gd name="T88" fmla="*/ 2147483647 w 671"/>
                <a:gd name="T89" fmla="*/ 2147483647 h 395"/>
                <a:gd name="T90" fmla="*/ 2147483647 w 671"/>
                <a:gd name="T91" fmla="*/ 2147483647 h 395"/>
                <a:gd name="T92" fmla="*/ 2147483647 w 671"/>
                <a:gd name="T93" fmla="*/ 2147483647 h 395"/>
                <a:gd name="T94" fmla="*/ 2147483647 w 671"/>
                <a:gd name="T95" fmla="*/ 2147483647 h 395"/>
                <a:gd name="T96" fmla="*/ 2147483647 w 671"/>
                <a:gd name="T97" fmla="*/ 2147483647 h 395"/>
                <a:gd name="T98" fmla="*/ 2147483647 w 671"/>
                <a:gd name="T99" fmla="*/ 2147483647 h 395"/>
                <a:gd name="T100" fmla="*/ 2147483647 w 671"/>
                <a:gd name="T101" fmla="*/ 2147483647 h 395"/>
                <a:gd name="T102" fmla="*/ 2147483647 w 671"/>
                <a:gd name="T103" fmla="*/ 2147483647 h 395"/>
                <a:gd name="T104" fmla="*/ 2147483647 w 671"/>
                <a:gd name="T105" fmla="*/ 2147483647 h 395"/>
                <a:gd name="T106" fmla="*/ 2147483647 w 671"/>
                <a:gd name="T107" fmla="*/ 2147483647 h 395"/>
                <a:gd name="T108" fmla="*/ 2147483647 w 671"/>
                <a:gd name="T109" fmla="*/ 2147483647 h 395"/>
                <a:gd name="T110" fmla="*/ 2147483647 w 671"/>
                <a:gd name="T111" fmla="*/ 2147483647 h 395"/>
                <a:gd name="T112" fmla="*/ 2147483647 w 671"/>
                <a:gd name="T113" fmla="*/ 2147483647 h 395"/>
                <a:gd name="T114" fmla="*/ 2147483647 w 671"/>
                <a:gd name="T115" fmla="*/ 2147483647 h 395"/>
                <a:gd name="T116" fmla="*/ 2147483647 w 671"/>
                <a:gd name="T117" fmla="*/ 2147483647 h 395"/>
                <a:gd name="T118" fmla="*/ 2147483647 w 671"/>
                <a:gd name="T119" fmla="*/ 2147483647 h 395"/>
                <a:gd name="T120" fmla="*/ 2147483647 w 671"/>
                <a:gd name="T121" fmla="*/ 2147483647 h 39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71"/>
                <a:gd name="T184" fmla="*/ 0 h 395"/>
                <a:gd name="T185" fmla="*/ 671 w 671"/>
                <a:gd name="T186" fmla="*/ 395 h 39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71" h="395">
                  <a:moveTo>
                    <a:pt x="430" y="149"/>
                  </a:moveTo>
                  <a:lnTo>
                    <a:pt x="427" y="165"/>
                  </a:lnTo>
                  <a:lnTo>
                    <a:pt x="425" y="182"/>
                  </a:lnTo>
                  <a:lnTo>
                    <a:pt x="422" y="204"/>
                  </a:lnTo>
                  <a:lnTo>
                    <a:pt x="671" y="98"/>
                  </a:lnTo>
                  <a:lnTo>
                    <a:pt x="422" y="0"/>
                  </a:lnTo>
                  <a:lnTo>
                    <a:pt x="425" y="20"/>
                  </a:lnTo>
                  <a:lnTo>
                    <a:pt x="427" y="37"/>
                  </a:lnTo>
                  <a:lnTo>
                    <a:pt x="430" y="53"/>
                  </a:lnTo>
                  <a:lnTo>
                    <a:pt x="414" y="55"/>
                  </a:lnTo>
                  <a:lnTo>
                    <a:pt x="396" y="58"/>
                  </a:lnTo>
                  <a:lnTo>
                    <a:pt x="372" y="62"/>
                  </a:lnTo>
                  <a:lnTo>
                    <a:pt x="343" y="69"/>
                  </a:lnTo>
                  <a:lnTo>
                    <a:pt x="311" y="78"/>
                  </a:lnTo>
                  <a:lnTo>
                    <a:pt x="275" y="90"/>
                  </a:lnTo>
                  <a:lnTo>
                    <a:pt x="258" y="97"/>
                  </a:lnTo>
                  <a:lnTo>
                    <a:pt x="239" y="105"/>
                  </a:lnTo>
                  <a:lnTo>
                    <a:pt x="220" y="114"/>
                  </a:lnTo>
                  <a:lnTo>
                    <a:pt x="201" y="124"/>
                  </a:lnTo>
                  <a:lnTo>
                    <a:pt x="182" y="136"/>
                  </a:lnTo>
                  <a:lnTo>
                    <a:pt x="164" y="147"/>
                  </a:lnTo>
                  <a:lnTo>
                    <a:pt x="146" y="161"/>
                  </a:lnTo>
                  <a:lnTo>
                    <a:pt x="127" y="175"/>
                  </a:lnTo>
                  <a:lnTo>
                    <a:pt x="111" y="191"/>
                  </a:lnTo>
                  <a:lnTo>
                    <a:pt x="94" y="208"/>
                  </a:lnTo>
                  <a:lnTo>
                    <a:pt x="78" y="226"/>
                  </a:lnTo>
                  <a:lnTo>
                    <a:pt x="64" y="246"/>
                  </a:lnTo>
                  <a:lnTo>
                    <a:pt x="49" y="268"/>
                  </a:lnTo>
                  <a:lnTo>
                    <a:pt x="38" y="290"/>
                  </a:lnTo>
                  <a:lnTo>
                    <a:pt x="32" y="301"/>
                  </a:lnTo>
                  <a:lnTo>
                    <a:pt x="26" y="314"/>
                  </a:lnTo>
                  <a:lnTo>
                    <a:pt x="20" y="326"/>
                  </a:lnTo>
                  <a:lnTo>
                    <a:pt x="16" y="339"/>
                  </a:lnTo>
                  <a:lnTo>
                    <a:pt x="7" y="366"/>
                  </a:lnTo>
                  <a:lnTo>
                    <a:pt x="0" y="395"/>
                  </a:lnTo>
                  <a:lnTo>
                    <a:pt x="7" y="382"/>
                  </a:lnTo>
                  <a:lnTo>
                    <a:pt x="13" y="369"/>
                  </a:lnTo>
                  <a:lnTo>
                    <a:pt x="27" y="345"/>
                  </a:lnTo>
                  <a:lnTo>
                    <a:pt x="42" y="323"/>
                  </a:lnTo>
                  <a:lnTo>
                    <a:pt x="56" y="301"/>
                  </a:lnTo>
                  <a:lnTo>
                    <a:pt x="72" y="282"/>
                  </a:lnTo>
                  <a:lnTo>
                    <a:pt x="90" y="265"/>
                  </a:lnTo>
                  <a:lnTo>
                    <a:pt x="106" y="249"/>
                  </a:lnTo>
                  <a:lnTo>
                    <a:pt x="123" y="234"/>
                  </a:lnTo>
                  <a:lnTo>
                    <a:pt x="140" y="221"/>
                  </a:lnTo>
                  <a:lnTo>
                    <a:pt x="159" y="210"/>
                  </a:lnTo>
                  <a:lnTo>
                    <a:pt x="177" y="200"/>
                  </a:lnTo>
                  <a:lnTo>
                    <a:pt x="194" y="190"/>
                  </a:lnTo>
                  <a:lnTo>
                    <a:pt x="213" y="182"/>
                  </a:lnTo>
                  <a:lnTo>
                    <a:pt x="230" y="175"/>
                  </a:lnTo>
                  <a:lnTo>
                    <a:pt x="248" y="168"/>
                  </a:lnTo>
                  <a:lnTo>
                    <a:pt x="265" y="163"/>
                  </a:lnTo>
                  <a:lnTo>
                    <a:pt x="281" y="159"/>
                  </a:lnTo>
                  <a:lnTo>
                    <a:pt x="298" y="156"/>
                  </a:lnTo>
                  <a:lnTo>
                    <a:pt x="329" y="150"/>
                  </a:lnTo>
                  <a:lnTo>
                    <a:pt x="343" y="149"/>
                  </a:lnTo>
                  <a:lnTo>
                    <a:pt x="356" y="147"/>
                  </a:lnTo>
                  <a:lnTo>
                    <a:pt x="381" y="147"/>
                  </a:lnTo>
                  <a:lnTo>
                    <a:pt x="401" y="147"/>
                  </a:lnTo>
                  <a:lnTo>
                    <a:pt x="417" y="147"/>
                  </a:lnTo>
                  <a:lnTo>
                    <a:pt x="430" y="149"/>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5" name="Text Box 15"/>
            <p:cNvSpPr txBox="1">
              <a:spLocks noChangeArrowheads="1"/>
            </p:cNvSpPr>
            <p:nvPr/>
          </p:nvSpPr>
          <p:spPr bwMode="auto">
            <a:xfrm>
              <a:off x="9638929" y="2315241"/>
              <a:ext cx="1305430" cy="3693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Verdana" pitchFamily="34" charset="0"/>
                </a:defRPr>
              </a:lvl1pPr>
              <a:lvl2pPr marL="742950" indent="-285750">
                <a:defRPr b="1">
                  <a:solidFill>
                    <a:schemeClr val="tx1"/>
                  </a:solidFill>
                  <a:latin typeface="Verdana" pitchFamily="34" charset="0"/>
                </a:defRPr>
              </a:lvl2pPr>
              <a:lvl3pPr marL="1143000" indent="-228600">
                <a:defRPr b="1">
                  <a:solidFill>
                    <a:schemeClr val="tx1"/>
                  </a:solidFill>
                  <a:latin typeface="Verdana" pitchFamily="34" charset="0"/>
                </a:defRPr>
              </a:lvl3pPr>
              <a:lvl4pPr marL="1600200" indent="-228600">
                <a:defRPr b="1">
                  <a:solidFill>
                    <a:schemeClr val="tx1"/>
                  </a:solidFill>
                  <a:latin typeface="Verdana" pitchFamily="34" charset="0"/>
                </a:defRPr>
              </a:lvl4pPr>
              <a:lvl5pPr marL="2057400" indent="-228600">
                <a:defRPr b="1">
                  <a:solidFill>
                    <a:schemeClr val="tx1"/>
                  </a:solidFill>
                  <a:latin typeface="Verdana" pitchFamily="34" charset="0"/>
                </a:defRPr>
              </a:lvl5pPr>
              <a:lvl6pPr marL="2514600" indent="-228600" algn="ctr" eaLnBrk="0" fontAlgn="base" hangingPunct="0">
                <a:spcBef>
                  <a:spcPct val="0"/>
                </a:spcBef>
                <a:spcAft>
                  <a:spcPct val="0"/>
                </a:spcAft>
                <a:defRPr b="1">
                  <a:solidFill>
                    <a:schemeClr val="tx1"/>
                  </a:solidFill>
                  <a:latin typeface="Verdana" pitchFamily="34" charset="0"/>
                </a:defRPr>
              </a:lvl6pPr>
              <a:lvl7pPr marL="2971800" indent="-228600" algn="ctr" eaLnBrk="0" fontAlgn="base" hangingPunct="0">
                <a:spcBef>
                  <a:spcPct val="0"/>
                </a:spcBef>
                <a:spcAft>
                  <a:spcPct val="0"/>
                </a:spcAft>
                <a:defRPr b="1">
                  <a:solidFill>
                    <a:schemeClr val="tx1"/>
                  </a:solidFill>
                  <a:latin typeface="Verdana" pitchFamily="34" charset="0"/>
                </a:defRPr>
              </a:lvl7pPr>
              <a:lvl8pPr marL="3429000" indent="-228600" algn="ctr" eaLnBrk="0" fontAlgn="base" hangingPunct="0">
                <a:spcBef>
                  <a:spcPct val="0"/>
                </a:spcBef>
                <a:spcAft>
                  <a:spcPct val="0"/>
                </a:spcAft>
                <a:defRPr b="1">
                  <a:solidFill>
                    <a:schemeClr val="tx1"/>
                  </a:solidFill>
                  <a:latin typeface="Verdana" pitchFamily="34" charset="0"/>
                </a:defRPr>
              </a:lvl8pPr>
              <a:lvl9pPr marL="3886200" indent="-228600" algn="ctr" eaLnBrk="0" fontAlgn="base" hangingPunct="0">
                <a:spcBef>
                  <a:spcPct val="0"/>
                </a:spcBef>
                <a:spcAft>
                  <a:spcPct val="0"/>
                </a:spcAft>
                <a:defRPr b="1">
                  <a:solidFill>
                    <a:schemeClr val="tx1"/>
                  </a:solidFill>
                  <a:latin typeface="Verdana" pitchFamily="34" charset="0"/>
                </a:defRPr>
              </a:lvl9pPr>
            </a:lstStyle>
            <a:p>
              <a:r>
                <a:rPr lang="fr-FR" dirty="0">
                  <a:latin typeface="Segoe UI" pitchFamily="34" charset="0"/>
                </a:rPr>
                <a:t>Déplacer</a:t>
              </a:r>
              <a:endParaRPr lang="fr-FR" dirty="0">
                <a:latin typeface="Segoe UI" pitchFamily="34" charset="0"/>
                <a:cs typeface="Segoe UI" pitchFamily="34" charset="0"/>
              </a:endParaRPr>
            </a:p>
          </p:txBody>
        </p:sp>
      </p:grpSp>
      <p:pic>
        <p:nvPicPr>
          <p:cNvPr id="36" name="Picture 3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84130" y="6486524"/>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2772" y="6486525"/>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861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7"/>
                                        </p:tgtEl>
                                        <p:attrNameLst>
                                          <p:attrName>style.visibility</p:attrName>
                                        </p:attrNameLst>
                                      </p:cBhvr>
                                      <p:to>
                                        <p:strVal val="hidden"/>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xEl>
                                              <p:pRg st="2" end="2"/>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name="5272a6fb-66fa-427a-924b-21f9c403b30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Copier et déplacer des fichiers</a:t>
            </a:r>
            <a:endParaRPr lang="fr-FR"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1451" y="1941899"/>
            <a:ext cx="831570" cy="652463"/>
          </a:xfrm>
          <a:prstGeom prst="rect">
            <a:avLst/>
          </a:prstGeom>
        </p:spPr>
      </p:pic>
      <p:sp>
        <p:nvSpPr>
          <p:cNvPr id="6" name="Rectangle 5"/>
          <p:cNvSpPr>
            <a:spLocks noChangeArrowheads="1"/>
          </p:cNvSpPr>
          <p:nvPr/>
        </p:nvSpPr>
        <p:spPr bwMode="auto">
          <a:xfrm>
            <a:off x="5185721" y="1408498"/>
            <a:ext cx="650818" cy="41870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80962" tIns="39688" rIns="80962" bIns="39688">
            <a:spAutoFit/>
          </a:bodyPr>
          <a:lstStyle/>
          <a:p>
            <a:pPr lvl="0">
              <a:defRPr/>
            </a:pPr>
            <a:r>
              <a:rPr lang="fr-FR" sz="2200" b="1" kern="0" dirty="0">
                <a:solidFill>
                  <a:sysClr val="windowText" lastClr="000000"/>
                </a:solidFill>
                <a:latin typeface="Arial" charset="0"/>
              </a:rPr>
              <a:t>(D:)</a:t>
            </a:r>
          </a:p>
        </p:txBody>
      </p:sp>
      <p:grpSp>
        <p:nvGrpSpPr>
          <p:cNvPr id="7" name="Group 6"/>
          <p:cNvGrpSpPr>
            <a:grpSpLocks/>
          </p:cNvGrpSpPr>
          <p:nvPr/>
        </p:nvGrpSpPr>
        <p:grpSpPr bwMode="auto">
          <a:xfrm>
            <a:off x="4576120" y="1502161"/>
            <a:ext cx="623888" cy="285750"/>
            <a:chOff x="1720" y="1191"/>
            <a:chExt cx="393" cy="180"/>
          </a:xfrm>
        </p:grpSpPr>
        <p:sp>
          <p:nvSpPr>
            <p:cNvPr id="142" name="Freeform 7"/>
            <p:cNvSpPr>
              <a:spLocks/>
            </p:cNvSpPr>
            <p:nvPr/>
          </p:nvSpPr>
          <p:spPr bwMode="auto">
            <a:xfrm>
              <a:off x="1735" y="1205"/>
              <a:ext cx="378" cy="166"/>
            </a:xfrm>
            <a:custGeom>
              <a:avLst/>
              <a:gdLst>
                <a:gd name="T0" fmla="*/ 0 w 269"/>
                <a:gd name="T1" fmla="*/ 117 h 118"/>
                <a:gd name="T2" fmla="*/ 0 w 269"/>
                <a:gd name="T3" fmla="*/ 39 h 118"/>
                <a:gd name="T4" fmla="*/ 34 w 269"/>
                <a:gd name="T5" fmla="*/ 0 h 118"/>
                <a:gd name="T6" fmla="*/ 268 w 269"/>
                <a:gd name="T7" fmla="*/ 0 h 118"/>
                <a:gd name="T8" fmla="*/ 268 w 269"/>
                <a:gd name="T9" fmla="*/ 78 h 118"/>
                <a:gd name="T10" fmla="*/ 235 w 269"/>
                <a:gd name="T11" fmla="*/ 117 h 118"/>
                <a:gd name="T12" fmla="*/ 0 w 269"/>
                <a:gd name="T13" fmla="*/ 117 h 118"/>
              </a:gdLst>
              <a:ahLst/>
              <a:cxnLst>
                <a:cxn ang="0">
                  <a:pos x="T0" y="T1"/>
                </a:cxn>
                <a:cxn ang="0">
                  <a:pos x="T2" y="T3"/>
                </a:cxn>
                <a:cxn ang="0">
                  <a:pos x="T4" y="T5"/>
                </a:cxn>
                <a:cxn ang="0">
                  <a:pos x="T6" y="T7"/>
                </a:cxn>
                <a:cxn ang="0">
                  <a:pos x="T8" y="T9"/>
                </a:cxn>
                <a:cxn ang="0">
                  <a:pos x="T10" y="T11"/>
                </a:cxn>
                <a:cxn ang="0">
                  <a:pos x="T12" y="T13"/>
                </a:cxn>
              </a:cxnLst>
              <a:rect l="0" t="0" r="r" b="b"/>
              <a:pathLst>
                <a:path w="269" h="118">
                  <a:moveTo>
                    <a:pt x="0" y="117"/>
                  </a:moveTo>
                  <a:lnTo>
                    <a:pt x="0" y="39"/>
                  </a:lnTo>
                  <a:lnTo>
                    <a:pt x="34" y="0"/>
                  </a:lnTo>
                  <a:lnTo>
                    <a:pt x="268" y="0"/>
                  </a:lnTo>
                  <a:lnTo>
                    <a:pt x="268" y="78"/>
                  </a:lnTo>
                  <a:lnTo>
                    <a:pt x="235" y="117"/>
                  </a:lnTo>
                  <a:lnTo>
                    <a:pt x="0" y="117"/>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7961" dir="2700000" algn="ctr" rotWithShape="0">
                      <a:schemeClr val="tx2"/>
                    </a:outerShdw>
                  </a:effectLst>
                </a14:hiddenEffects>
              </a:ext>
            </a:extLst>
          </p:spPr>
          <p:txBody>
            <a:bodyPr/>
            <a:lstStyle/>
            <a:p>
              <a:pPr lvl="0">
                <a:defRPr/>
              </a:pPr>
              <a:endParaRPr lang="en-US" kern="0" dirty="0">
                <a:solidFill>
                  <a:sysClr val="windowText" lastClr="000000"/>
                </a:solidFill>
                <a:latin typeface="Verdana" pitchFamily="34" charset="0"/>
                <a:cs typeface="Arial" charset="0"/>
              </a:endParaRPr>
            </a:p>
          </p:txBody>
        </p:sp>
        <p:grpSp>
          <p:nvGrpSpPr>
            <p:cNvPr id="143" name="Group 8"/>
            <p:cNvGrpSpPr>
              <a:grpSpLocks/>
            </p:cNvGrpSpPr>
            <p:nvPr/>
          </p:nvGrpSpPr>
          <p:grpSpPr bwMode="auto">
            <a:xfrm>
              <a:off x="1720" y="1191"/>
              <a:ext cx="378" cy="166"/>
              <a:chOff x="1720" y="1191"/>
              <a:chExt cx="378" cy="166"/>
            </a:xfrm>
          </p:grpSpPr>
          <p:sp>
            <p:nvSpPr>
              <p:cNvPr id="144" name="Freeform 9"/>
              <p:cNvSpPr>
                <a:spLocks/>
              </p:cNvSpPr>
              <p:nvPr/>
            </p:nvSpPr>
            <p:spPr bwMode="auto">
              <a:xfrm>
                <a:off x="1720" y="1191"/>
                <a:ext cx="378" cy="166"/>
              </a:xfrm>
              <a:custGeom>
                <a:avLst/>
                <a:gdLst>
                  <a:gd name="T0" fmla="*/ 0 w 269"/>
                  <a:gd name="T1" fmla="*/ 117 h 118"/>
                  <a:gd name="T2" fmla="*/ 0 w 269"/>
                  <a:gd name="T3" fmla="*/ 39 h 118"/>
                  <a:gd name="T4" fmla="*/ 34 w 269"/>
                  <a:gd name="T5" fmla="*/ 0 h 118"/>
                  <a:gd name="T6" fmla="*/ 268 w 269"/>
                  <a:gd name="T7" fmla="*/ 0 h 118"/>
                  <a:gd name="T8" fmla="*/ 268 w 269"/>
                  <a:gd name="T9" fmla="*/ 78 h 118"/>
                  <a:gd name="T10" fmla="*/ 235 w 269"/>
                  <a:gd name="T11" fmla="*/ 117 h 118"/>
                  <a:gd name="T12" fmla="*/ 0 w 269"/>
                  <a:gd name="T13" fmla="*/ 117 h 118"/>
                </a:gdLst>
                <a:ahLst/>
                <a:cxnLst>
                  <a:cxn ang="0">
                    <a:pos x="T0" y="T1"/>
                  </a:cxn>
                  <a:cxn ang="0">
                    <a:pos x="T2" y="T3"/>
                  </a:cxn>
                  <a:cxn ang="0">
                    <a:pos x="T4" y="T5"/>
                  </a:cxn>
                  <a:cxn ang="0">
                    <a:pos x="T6" y="T7"/>
                  </a:cxn>
                  <a:cxn ang="0">
                    <a:pos x="T8" y="T9"/>
                  </a:cxn>
                  <a:cxn ang="0">
                    <a:pos x="T10" y="T11"/>
                  </a:cxn>
                  <a:cxn ang="0">
                    <a:pos x="T12" y="T13"/>
                  </a:cxn>
                </a:cxnLst>
                <a:rect l="0" t="0" r="r" b="b"/>
                <a:pathLst>
                  <a:path w="269" h="118">
                    <a:moveTo>
                      <a:pt x="0" y="117"/>
                    </a:moveTo>
                    <a:lnTo>
                      <a:pt x="0" y="39"/>
                    </a:lnTo>
                    <a:lnTo>
                      <a:pt x="34" y="0"/>
                    </a:lnTo>
                    <a:lnTo>
                      <a:pt x="268" y="0"/>
                    </a:lnTo>
                    <a:lnTo>
                      <a:pt x="268" y="78"/>
                    </a:lnTo>
                    <a:lnTo>
                      <a:pt x="235" y="117"/>
                    </a:lnTo>
                    <a:lnTo>
                      <a:pt x="0" y="117"/>
                    </a:lnTo>
                  </a:path>
                </a:pathLst>
              </a:custGeom>
              <a:solidFill>
                <a:srgbClr val="CECECE"/>
              </a:solidFill>
              <a:ln w="12700" cap="rnd" cmpd="sng">
                <a:solidFill>
                  <a:srgbClr val="919191"/>
                </a:solidFill>
                <a:prstDash val="solid"/>
                <a:round/>
                <a:headEnd type="none" w="med" len="med"/>
                <a:tailEnd type="none" w="med" len="med"/>
              </a:ln>
              <a:effectLst/>
              <a:extLst>
                <a:ext uri="{AF507438-7753-43E0-B8FC-AC1667EBCBE1}">
                  <a14:hiddenEffects xmlns:a14="http://schemas.microsoft.com/office/drawing/2010/main">
                    <a:effectLst>
                      <a:outerShdw dist="17961" dir="2700000" algn="ctr" rotWithShape="0">
                        <a:schemeClr val="tx2"/>
                      </a:outerShdw>
                    </a:effectLst>
                  </a14:hiddenEffects>
                </a:ext>
              </a:extLst>
            </p:spPr>
            <p:txBody>
              <a:bodyPr/>
              <a:lstStyle/>
              <a:p>
                <a:pPr lvl="0">
                  <a:defRPr/>
                </a:pPr>
                <a:endParaRPr lang="en-US" kern="0" dirty="0">
                  <a:solidFill>
                    <a:sysClr val="windowText" lastClr="000000"/>
                  </a:solidFill>
                  <a:latin typeface="Verdana" pitchFamily="34" charset="0"/>
                  <a:cs typeface="Arial" charset="0"/>
                </a:endParaRPr>
              </a:p>
            </p:txBody>
          </p:sp>
          <p:sp>
            <p:nvSpPr>
              <p:cNvPr id="145" name="Freeform 10"/>
              <p:cNvSpPr>
                <a:spLocks/>
              </p:cNvSpPr>
              <p:nvPr/>
            </p:nvSpPr>
            <p:spPr bwMode="auto">
              <a:xfrm>
                <a:off x="1728" y="1250"/>
                <a:ext cx="324" cy="100"/>
              </a:xfrm>
              <a:custGeom>
                <a:avLst/>
                <a:gdLst>
                  <a:gd name="T0" fmla="*/ 0 w 230"/>
                  <a:gd name="T1" fmla="*/ 70 h 71"/>
                  <a:gd name="T2" fmla="*/ 0 w 230"/>
                  <a:gd name="T3" fmla="*/ 0 h 71"/>
                  <a:gd name="T4" fmla="*/ 229 w 230"/>
                  <a:gd name="T5" fmla="*/ 0 h 71"/>
                </a:gdLst>
                <a:ahLst/>
                <a:cxnLst>
                  <a:cxn ang="0">
                    <a:pos x="T0" y="T1"/>
                  </a:cxn>
                  <a:cxn ang="0">
                    <a:pos x="T2" y="T3"/>
                  </a:cxn>
                  <a:cxn ang="0">
                    <a:pos x="T4" y="T5"/>
                  </a:cxn>
                </a:cxnLst>
                <a:rect l="0" t="0" r="r" b="b"/>
                <a:pathLst>
                  <a:path w="230" h="71">
                    <a:moveTo>
                      <a:pt x="0" y="70"/>
                    </a:moveTo>
                    <a:lnTo>
                      <a:pt x="0" y="0"/>
                    </a:lnTo>
                    <a:lnTo>
                      <a:pt x="229" y="0"/>
                    </a:lnTo>
                  </a:path>
                </a:pathLst>
              </a:custGeom>
              <a:noFill/>
              <a:ln w="12700" cap="rnd" cmpd="sng">
                <a:solidFill>
                  <a:srgbClr val="FFFFFF"/>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lvl="0">
                  <a:defRPr/>
                </a:pPr>
                <a:endParaRPr lang="en-US" kern="0" dirty="0">
                  <a:solidFill>
                    <a:sysClr val="windowText" lastClr="000000"/>
                  </a:solidFill>
                  <a:latin typeface="Verdana" pitchFamily="34" charset="0"/>
                  <a:cs typeface="Arial" charset="0"/>
                </a:endParaRPr>
              </a:p>
            </p:txBody>
          </p:sp>
          <p:sp>
            <p:nvSpPr>
              <p:cNvPr id="146" name="Line 11"/>
              <p:cNvSpPr>
                <a:spLocks noChangeShapeType="1"/>
              </p:cNvSpPr>
              <p:nvPr/>
            </p:nvSpPr>
            <p:spPr bwMode="auto">
              <a:xfrm>
                <a:off x="1772" y="1297"/>
                <a:ext cx="225" cy="0"/>
              </a:xfrm>
              <a:prstGeom prst="line">
                <a:avLst/>
              </a:prstGeom>
              <a:noFill/>
              <a:ln w="12700">
                <a:solidFill>
                  <a:srgbClr val="676767"/>
                </a:solidFill>
                <a:round/>
                <a:headEnd/>
                <a:tailEnd/>
              </a:ln>
              <a:effectLst>
                <a:outerShdw dist="12700" dir="5400000" algn="ctr" rotWithShape="0">
                  <a:srgbClr val="FFFFFF"/>
                </a:outerShdw>
              </a:effectLst>
              <a:extLst>
                <a:ext uri="{909E8E84-426E-40DD-AFC4-6F175D3DCCD1}">
                  <a14:hiddenFill xmlns:a14="http://schemas.microsoft.com/office/drawing/2010/main">
                    <a:noFill/>
                  </a14:hiddenFill>
                </a:ext>
              </a:extLst>
            </p:spPr>
            <p:txBody>
              <a:bodyPr wrap="none" anchor="ctr"/>
              <a:lstStyle/>
              <a:p>
                <a:pPr lvl="0">
                  <a:defRPr/>
                </a:pPr>
                <a:endParaRPr lang="en-US" kern="0" dirty="0">
                  <a:solidFill>
                    <a:sysClr val="windowText" lastClr="000000"/>
                  </a:solidFill>
                  <a:latin typeface="Verdana" pitchFamily="34" charset="0"/>
                  <a:cs typeface="Arial" charset="0"/>
                </a:endParaRPr>
              </a:p>
            </p:txBody>
          </p:sp>
          <p:sp>
            <p:nvSpPr>
              <p:cNvPr id="147" name="Line 12"/>
              <p:cNvSpPr>
                <a:spLocks noChangeShapeType="1"/>
              </p:cNvSpPr>
              <p:nvPr/>
            </p:nvSpPr>
            <p:spPr bwMode="auto">
              <a:xfrm>
                <a:off x="1772" y="1320"/>
                <a:ext cx="225" cy="0"/>
              </a:xfrm>
              <a:prstGeom prst="line">
                <a:avLst/>
              </a:prstGeom>
              <a:noFill/>
              <a:ln w="12700">
                <a:solidFill>
                  <a:srgbClr val="676767"/>
                </a:solidFill>
                <a:round/>
                <a:headEnd/>
                <a:tailEnd/>
              </a:ln>
              <a:effectLst>
                <a:outerShdw dist="12700" dir="5400000" algn="ctr" rotWithShape="0">
                  <a:srgbClr val="FFFFFF"/>
                </a:outerShdw>
              </a:effectLst>
              <a:extLst>
                <a:ext uri="{909E8E84-426E-40DD-AFC4-6F175D3DCCD1}">
                  <a14:hiddenFill xmlns:a14="http://schemas.microsoft.com/office/drawing/2010/main">
                    <a:noFill/>
                  </a14:hiddenFill>
                </a:ext>
              </a:extLst>
            </p:spPr>
            <p:txBody>
              <a:bodyPr wrap="none" anchor="ctr"/>
              <a:lstStyle/>
              <a:p>
                <a:pPr lvl="0">
                  <a:defRPr/>
                </a:pPr>
                <a:endParaRPr lang="en-US" kern="0" dirty="0">
                  <a:solidFill>
                    <a:sysClr val="windowText" lastClr="000000"/>
                  </a:solidFill>
                  <a:latin typeface="Verdana" pitchFamily="34" charset="0"/>
                  <a:cs typeface="Arial" charset="0"/>
                </a:endParaRPr>
              </a:p>
            </p:txBody>
          </p:sp>
          <p:sp>
            <p:nvSpPr>
              <p:cNvPr id="148" name="Freeform 13"/>
              <p:cNvSpPr>
                <a:spLocks/>
              </p:cNvSpPr>
              <p:nvPr/>
            </p:nvSpPr>
            <p:spPr bwMode="auto">
              <a:xfrm>
                <a:off x="2050" y="1191"/>
                <a:ext cx="48" cy="166"/>
              </a:xfrm>
              <a:custGeom>
                <a:avLst/>
                <a:gdLst>
                  <a:gd name="T0" fmla="*/ 0 w 34"/>
                  <a:gd name="T1" fmla="*/ 117 h 118"/>
                  <a:gd name="T2" fmla="*/ 0 w 34"/>
                  <a:gd name="T3" fmla="*/ 39 h 118"/>
                  <a:gd name="T4" fmla="*/ 33 w 34"/>
                  <a:gd name="T5" fmla="*/ 0 h 118"/>
                  <a:gd name="T6" fmla="*/ 33 w 34"/>
                  <a:gd name="T7" fmla="*/ 78 h 118"/>
                  <a:gd name="T8" fmla="*/ 0 w 34"/>
                  <a:gd name="T9" fmla="*/ 117 h 118"/>
                </a:gdLst>
                <a:ahLst/>
                <a:cxnLst>
                  <a:cxn ang="0">
                    <a:pos x="T0" y="T1"/>
                  </a:cxn>
                  <a:cxn ang="0">
                    <a:pos x="T2" y="T3"/>
                  </a:cxn>
                  <a:cxn ang="0">
                    <a:pos x="T4" y="T5"/>
                  </a:cxn>
                  <a:cxn ang="0">
                    <a:pos x="T6" y="T7"/>
                  </a:cxn>
                  <a:cxn ang="0">
                    <a:pos x="T8" y="T9"/>
                  </a:cxn>
                </a:cxnLst>
                <a:rect l="0" t="0" r="r" b="b"/>
                <a:pathLst>
                  <a:path w="34" h="118">
                    <a:moveTo>
                      <a:pt x="0" y="117"/>
                    </a:moveTo>
                    <a:lnTo>
                      <a:pt x="0" y="39"/>
                    </a:lnTo>
                    <a:lnTo>
                      <a:pt x="33" y="0"/>
                    </a:lnTo>
                    <a:lnTo>
                      <a:pt x="33" y="78"/>
                    </a:lnTo>
                    <a:lnTo>
                      <a:pt x="0" y="117"/>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lvl="0">
                  <a:defRPr/>
                </a:pPr>
                <a:endParaRPr lang="en-US" kern="0" dirty="0">
                  <a:solidFill>
                    <a:sysClr val="windowText" lastClr="000000"/>
                  </a:solidFill>
                  <a:latin typeface="Verdana" pitchFamily="34" charset="0"/>
                  <a:cs typeface="Arial" charset="0"/>
                </a:endParaRPr>
              </a:p>
            </p:txBody>
          </p:sp>
          <p:sp>
            <p:nvSpPr>
              <p:cNvPr id="149" name="Line 14"/>
              <p:cNvSpPr>
                <a:spLocks noChangeShapeType="1"/>
              </p:cNvSpPr>
              <p:nvPr/>
            </p:nvSpPr>
            <p:spPr bwMode="auto">
              <a:xfrm>
                <a:off x="1966" y="1263"/>
                <a:ext cx="25" cy="0"/>
              </a:xfrm>
              <a:prstGeom prst="line">
                <a:avLst/>
              </a:prstGeom>
              <a:noFill/>
              <a:ln w="12700">
                <a:solidFill>
                  <a:srgbClr val="00FF00"/>
                </a:solidFill>
                <a:round/>
                <a:headEnd/>
                <a:tailEnd/>
              </a:ln>
              <a:effectLst>
                <a:outerShdw dist="12700" dir="5400000" algn="ctr" rotWithShape="0">
                  <a:srgbClr val="037C03"/>
                </a:outerShdw>
              </a:effectLst>
              <a:extLst>
                <a:ext uri="{909E8E84-426E-40DD-AFC4-6F175D3DCCD1}">
                  <a14:hiddenFill xmlns:a14="http://schemas.microsoft.com/office/drawing/2010/main">
                    <a:noFill/>
                  </a14:hiddenFill>
                </a:ext>
              </a:extLst>
            </p:spPr>
            <p:txBody>
              <a:bodyPr wrap="none" anchor="ctr"/>
              <a:lstStyle/>
              <a:p>
                <a:pPr lvl="0">
                  <a:defRPr/>
                </a:pPr>
                <a:endParaRPr lang="en-US" kern="0" dirty="0">
                  <a:solidFill>
                    <a:sysClr val="windowText" lastClr="000000"/>
                  </a:solidFill>
                  <a:latin typeface="Verdana" pitchFamily="34" charset="0"/>
                  <a:cs typeface="Arial" charset="0"/>
                </a:endParaRPr>
              </a:p>
            </p:txBody>
          </p:sp>
        </p:grpSp>
      </p:grpSp>
      <p:sp>
        <p:nvSpPr>
          <p:cNvPr id="8" name="Freeform 15"/>
          <p:cNvSpPr>
            <a:spLocks/>
          </p:cNvSpPr>
          <p:nvPr/>
        </p:nvSpPr>
        <p:spPr bwMode="auto">
          <a:xfrm>
            <a:off x="4852345" y="1784736"/>
            <a:ext cx="555625" cy="554038"/>
          </a:xfrm>
          <a:custGeom>
            <a:avLst/>
            <a:gdLst>
              <a:gd name="T0" fmla="*/ 0 w 624"/>
              <a:gd name="T1" fmla="*/ 0 h 480"/>
              <a:gd name="T2" fmla="*/ 0 w 624"/>
              <a:gd name="T3" fmla="*/ 480 h 480"/>
              <a:gd name="T4" fmla="*/ 624 w 624"/>
              <a:gd name="T5" fmla="*/ 480 h 480"/>
            </a:gdLst>
            <a:ahLst/>
            <a:cxnLst>
              <a:cxn ang="0">
                <a:pos x="T0" y="T1"/>
              </a:cxn>
              <a:cxn ang="0">
                <a:pos x="T2" y="T3"/>
              </a:cxn>
              <a:cxn ang="0">
                <a:pos x="T4" y="T5"/>
              </a:cxn>
            </a:cxnLst>
            <a:rect l="0" t="0" r="r" b="b"/>
            <a:pathLst>
              <a:path w="624" h="480">
                <a:moveTo>
                  <a:pt x="0" y="0"/>
                </a:moveTo>
                <a:lnTo>
                  <a:pt x="0" y="480"/>
                </a:lnTo>
                <a:lnTo>
                  <a:pt x="624" y="480"/>
                </a:lnTo>
              </a:path>
            </a:pathLst>
          </a:custGeom>
          <a:noFill/>
          <a:ln w="28575" cap="flat" cmpd="sng">
            <a:solidFill>
              <a:srgbClr val="000000"/>
            </a:solidFill>
            <a:prstDash val="sysDot"/>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defRPr/>
            </a:pPr>
            <a:endParaRPr lang="en-US" kern="0" dirty="0">
              <a:solidFill>
                <a:sysClr val="windowText" lastClr="000000"/>
              </a:solidFill>
              <a:latin typeface="Verdana" pitchFamily="34" charset="0"/>
              <a:cs typeface="Arial" charset="0"/>
            </a:endParaRPr>
          </a:p>
        </p:txBody>
      </p:sp>
      <p:sp>
        <p:nvSpPr>
          <p:cNvPr id="9" name="Freeform 16"/>
          <p:cNvSpPr>
            <a:spLocks/>
          </p:cNvSpPr>
          <p:nvPr/>
        </p:nvSpPr>
        <p:spPr bwMode="auto">
          <a:xfrm>
            <a:off x="5598471" y="2588012"/>
            <a:ext cx="555625" cy="427038"/>
          </a:xfrm>
          <a:custGeom>
            <a:avLst/>
            <a:gdLst>
              <a:gd name="T0" fmla="*/ 0 w 624"/>
              <a:gd name="T1" fmla="*/ 0 h 480"/>
              <a:gd name="T2" fmla="*/ 0 w 624"/>
              <a:gd name="T3" fmla="*/ 480 h 480"/>
              <a:gd name="T4" fmla="*/ 624 w 624"/>
              <a:gd name="T5" fmla="*/ 480 h 480"/>
            </a:gdLst>
            <a:ahLst/>
            <a:cxnLst>
              <a:cxn ang="0">
                <a:pos x="T0" y="T1"/>
              </a:cxn>
              <a:cxn ang="0">
                <a:pos x="T2" y="T3"/>
              </a:cxn>
              <a:cxn ang="0">
                <a:pos x="T4" y="T5"/>
              </a:cxn>
            </a:cxnLst>
            <a:rect l="0" t="0" r="r" b="b"/>
            <a:pathLst>
              <a:path w="624" h="480">
                <a:moveTo>
                  <a:pt x="0" y="0"/>
                </a:moveTo>
                <a:lnTo>
                  <a:pt x="0" y="480"/>
                </a:lnTo>
                <a:lnTo>
                  <a:pt x="624" y="480"/>
                </a:lnTo>
              </a:path>
            </a:pathLst>
          </a:custGeom>
          <a:noFill/>
          <a:ln w="28575" cap="flat" cmpd="sng">
            <a:solidFill>
              <a:srgbClr val="000000"/>
            </a:solidFill>
            <a:prstDash val="sysDot"/>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defRPr/>
            </a:pPr>
            <a:endParaRPr lang="en-US" kern="0" dirty="0">
              <a:solidFill>
                <a:sysClr val="windowText" lastClr="000000"/>
              </a:solidFill>
              <a:latin typeface="Verdana" pitchFamily="34" charset="0"/>
              <a:cs typeface="Arial" charset="0"/>
            </a:endParaRPr>
          </a:p>
        </p:txBody>
      </p:sp>
      <p:sp>
        <p:nvSpPr>
          <p:cNvPr id="10" name="Rectangle 31"/>
          <p:cNvSpPr>
            <a:spLocks noChangeArrowheads="1"/>
          </p:cNvSpPr>
          <p:nvPr/>
        </p:nvSpPr>
        <p:spPr bwMode="auto">
          <a:xfrm>
            <a:off x="1604318" y="1408498"/>
            <a:ext cx="650818" cy="41870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80962" tIns="39688" rIns="80962" bIns="39688">
            <a:spAutoFit/>
          </a:bodyPr>
          <a:lstStyle/>
          <a:p>
            <a:pPr lvl="0">
              <a:defRPr/>
            </a:pPr>
            <a:r>
              <a:rPr lang="fr-FR" sz="2200" b="1" kern="0" dirty="0">
                <a:solidFill>
                  <a:sysClr val="windowText" lastClr="000000"/>
                </a:solidFill>
                <a:latin typeface="Arial" charset="0"/>
              </a:rPr>
              <a:t>(C:)</a:t>
            </a:r>
          </a:p>
        </p:txBody>
      </p:sp>
      <p:grpSp>
        <p:nvGrpSpPr>
          <p:cNvPr id="11" name="Group 32"/>
          <p:cNvGrpSpPr>
            <a:grpSpLocks/>
          </p:cNvGrpSpPr>
          <p:nvPr/>
        </p:nvGrpSpPr>
        <p:grpSpPr bwMode="auto">
          <a:xfrm>
            <a:off x="994718" y="1502161"/>
            <a:ext cx="623888" cy="285750"/>
            <a:chOff x="1720" y="1191"/>
            <a:chExt cx="393" cy="180"/>
          </a:xfrm>
        </p:grpSpPr>
        <p:sp>
          <p:nvSpPr>
            <p:cNvPr id="134" name="Freeform 33"/>
            <p:cNvSpPr>
              <a:spLocks/>
            </p:cNvSpPr>
            <p:nvPr/>
          </p:nvSpPr>
          <p:spPr bwMode="auto">
            <a:xfrm>
              <a:off x="1735" y="1205"/>
              <a:ext cx="378" cy="166"/>
            </a:xfrm>
            <a:custGeom>
              <a:avLst/>
              <a:gdLst>
                <a:gd name="T0" fmla="*/ 0 w 269"/>
                <a:gd name="T1" fmla="*/ 117 h 118"/>
                <a:gd name="T2" fmla="*/ 0 w 269"/>
                <a:gd name="T3" fmla="*/ 39 h 118"/>
                <a:gd name="T4" fmla="*/ 34 w 269"/>
                <a:gd name="T5" fmla="*/ 0 h 118"/>
                <a:gd name="T6" fmla="*/ 268 w 269"/>
                <a:gd name="T7" fmla="*/ 0 h 118"/>
                <a:gd name="T8" fmla="*/ 268 w 269"/>
                <a:gd name="T9" fmla="*/ 78 h 118"/>
                <a:gd name="T10" fmla="*/ 235 w 269"/>
                <a:gd name="T11" fmla="*/ 117 h 118"/>
                <a:gd name="T12" fmla="*/ 0 w 269"/>
                <a:gd name="T13" fmla="*/ 117 h 118"/>
              </a:gdLst>
              <a:ahLst/>
              <a:cxnLst>
                <a:cxn ang="0">
                  <a:pos x="T0" y="T1"/>
                </a:cxn>
                <a:cxn ang="0">
                  <a:pos x="T2" y="T3"/>
                </a:cxn>
                <a:cxn ang="0">
                  <a:pos x="T4" y="T5"/>
                </a:cxn>
                <a:cxn ang="0">
                  <a:pos x="T6" y="T7"/>
                </a:cxn>
                <a:cxn ang="0">
                  <a:pos x="T8" y="T9"/>
                </a:cxn>
                <a:cxn ang="0">
                  <a:pos x="T10" y="T11"/>
                </a:cxn>
                <a:cxn ang="0">
                  <a:pos x="T12" y="T13"/>
                </a:cxn>
              </a:cxnLst>
              <a:rect l="0" t="0" r="r" b="b"/>
              <a:pathLst>
                <a:path w="269" h="118">
                  <a:moveTo>
                    <a:pt x="0" y="117"/>
                  </a:moveTo>
                  <a:lnTo>
                    <a:pt x="0" y="39"/>
                  </a:lnTo>
                  <a:lnTo>
                    <a:pt x="34" y="0"/>
                  </a:lnTo>
                  <a:lnTo>
                    <a:pt x="268" y="0"/>
                  </a:lnTo>
                  <a:lnTo>
                    <a:pt x="268" y="78"/>
                  </a:lnTo>
                  <a:lnTo>
                    <a:pt x="235" y="117"/>
                  </a:lnTo>
                  <a:lnTo>
                    <a:pt x="0" y="117"/>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17961" dir="2700000" algn="ctr" rotWithShape="0">
                      <a:schemeClr val="tx2"/>
                    </a:outerShdw>
                  </a:effectLst>
                </a14:hiddenEffects>
              </a:ext>
            </a:extLst>
          </p:spPr>
          <p:txBody>
            <a:bodyPr/>
            <a:lstStyle/>
            <a:p>
              <a:pPr lvl="0">
                <a:defRPr/>
              </a:pPr>
              <a:endParaRPr lang="en-US" kern="0" dirty="0">
                <a:solidFill>
                  <a:sysClr val="windowText" lastClr="000000"/>
                </a:solidFill>
                <a:latin typeface="Verdana" pitchFamily="34" charset="0"/>
                <a:cs typeface="Arial" charset="0"/>
              </a:endParaRPr>
            </a:p>
          </p:txBody>
        </p:sp>
        <p:grpSp>
          <p:nvGrpSpPr>
            <p:cNvPr id="135" name="Group 34"/>
            <p:cNvGrpSpPr>
              <a:grpSpLocks/>
            </p:cNvGrpSpPr>
            <p:nvPr/>
          </p:nvGrpSpPr>
          <p:grpSpPr bwMode="auto">
            <a:xfrm>
              <a:off x="1720" y="1191"/>
              <a:ext cx="378" cy="166"/>
              <a:chOff x="1720" y="1191"/>
              <a:chExt cx="378" cy="166"/>
            </a:xfrm>
          </p:grpSpPr>
          <p:sp>
            <p:nvSpPr>
              <p:cNvPr id="136" name="Freeform 35"/>
              <p:cNvSpPr>
                <a:spLocks/>
              </p:cNvSpPr>
              <p:nvPr/>
            </p:nvSpPr>
            <p:spPr bwMode="auto">
              <a:xfrm>
                <a:off x="1720" y="1191"/>
                <a:ext cx="378" cy="166"/>
              </a:xfrm>
              <a:custGeom>
                <a:avLst/>
                <a:gdLst>
                  <a:gd name="T0" fmla="*/ 0 w 269"/>
                  <a:gd name="T1" fmla="*/ 117 h 118"/>
                  <a:gd name="T2" fmla="*/ 0 w 269"/>
                  <a:gd name="T3" fmla="*/ 39 h 118"/>
                  <a:gd name="T4" fmla="*/ 34 w 269"/>
                  <a:gd name="T5" fmla="*/ 0 h 118"/>
                  <a:gd name="T6" fmla="*/ 268 w 269"/>
                  <a:gd name="T7" fmla="*/ 0 h 118"/>
                  <a:gd name="T8" fmla="*/ 268 w 269"/>
                  <a:gd name="T9" fmla="*/ 78 h 118"/>
                  <a:gd name="T10" fmla="*/ 235 w 269"/>
                  <a:gd name="T11" fmla="*/ 117 h 118"/>
                  <a:gd name="T12" fmla="*/ 0 w 269"/>
                  <a:gd name="T13" fmla="*/ 117 h 118"/>
                </a:gdLst>
                <a:ahLst/>
                <a:cxnLst>
                  <a:cxn ang="0">
                    <a:pos x="T0" y="T1"/>
                  </a:cxn>
                  <a:cxn ang="0">
                    <a:pos x="T2" y="T3"/>
                  </a:cxn>
                  <a:cxn ang="0">
                    <a:pos x="T4" y="T5"/>
                  </a:cxn>
                  <a:cxn ang="0">
                    <a:pos x="T6" y="T7"/>
                  </a:cxn>
                  <a:cxn ang="0">
                    <a:pos x="T8" y="T9"/>
                  </a:cxn>
                  <a:cxn ang="0">
                    <a:pos x="T10" y="T11"/>
                  </a:cxn>
                  <a:cxn ang="0">
                    <a:pos x="T12" y="T13"/>
                  </a:cxn>
                </a:cxnLst>
                <a:rect l="0" t="0" r="r" b="b"/>
                <a:pathLst>
                  <a:path w="269" h="118">
                    <a:moveTo>
                      <a:pt x="0" y="117"/>
                    </a:moveTo>
                    <a:lnTo>
                      <a:pt x="0" y="39"/>
                    </a:lnTo>
                    <a:lnTo>
                      <a:pt x="34" y="0"/>
                    </a:lnTo>
                    <a:lnTo>
                      <a:pt x="268" y="0"/>
                    </a:lnTo>
                    <a:lnTo>
                      <a:pt x="268" y="78"/>
                    </a:lnTo>
                    <a:lnTo>
                      <a:pt x="235" y="117"/>
                    </a:lnTo>
                    <a:lnTo>
                      <a:pt x="0" y="117"/>
                    </a:lnTo>
                  </a:path>
                </a:pathLst>
              </a:custGeom>
              <a:solidFill>
                <a:srgbClr val="CECECE"/>
              </a:solidFill>
              <a:ln w="12700" cap="rnd" cmpd="sng">
                <a:solidFill>
                  <a:srgbClr val="919191"/>
                </a:solidFill>
                <a:prstDash val="solid"/>
                <a:round/>
                <a:headEnd type="none" w="med" len="med"/>
                <a:tailEnd type="none" w="med" len="med"/>
              </a:ln>
              <a:effectLst/>
              <a:extLst>
                <a:ext uri="{AF507438-7753-43E0-B8FC-AC1667EBCBE1}">
                  <a14:hiddenEffects xmlns:a14="http://schemas.microsoft.com/office/drawing/2010/main">
                    <a:effectLst>
                      <a:outerShdw dist="17961" dir="2700000" algn="ctr" rotWithShape="0">
                        <a:schemeClr val="tx2"/>
                      </a:outerShdw>
                    </a:effectLst>
                  </a14:hiddenEffects>
                </a:ext>
              </a:extLst>
            </p:spPr>
            <p:txBody>
              <a:bodyPr/>
              <a:lstStyle/>
              <a:p>
                <a:pPr lvl="0">
                  <a:defRPr/>
                </a:pPr>
                <a:endParaRPr lang="en-US" kern="0" dirty="0">
                  <a:solidFill>
                    <a:sysClr val="windowText" lastClr="000000"/>
                  </a:solidFill>
                  <a:latin typeface="Verdana" pitchFamily="34" charset="0"/>
                  <a:cs typeface="Arial" charset="0"/>
                </a:endParaRPr>
              </a:p>
            </p:txBody>
          </p:sp>
          <p:sp>
            <p:nvSpPr>
              <p:cNvPr id="137" name="Freeform 36"/>
              <p:cNvSpPr>
                <a:spLocks/>
              </p:cNvSpPr>
              <p:nvPr/>
            </p:nvSpPr>
            <p:spPr bwMode="auto">
              <a:xfrm>
                <a:off x="1728" y="1250"/>
                <a:ext cx="324" cy="100"/>
              </a:xfrm>
              <a:custGeom>
                <a:avLst/>
                <a:gdLst>
                  <a:gd name="T0" fmla="*/ 0 w 230"/>
                  <a:gd name="T1" fmla="*/ 70 h 71"/>
                  <a:gd name="T2" fmla="*/ 0 w 230"/>
                  <a:gd name="T3" fmla="*/ 0 h 71"/>
                  <a:gd name="T4" fmla="*/ 229 w 230"/>
                  <a:gd name="T5" fmla="*/ 0 h 71"/>
                </a:gdLst>
                <a:ahLst/>
                <a:cxnLst>
                  <a:cxn ang="0">
                    <a:pos x="T0" y="T1"/>
                  </a:cxn>
                  <a:cxn ang="0">
                    <a:pos x="T2" y="T3"/>
                  </a:cxn>
                  <a:cxn ang="0">
                    <a:pos x="T4" y="T5"/>
                  </a:cxn>
                </a:cxnLst>
                <a:rect l="0" t="0" r="r" b="b"/>
                <a:pathLst>
                  <a:path w="230" h="71">
                    <a:moveTo>
                      <a:pt x="0" y="70"/>
                    </a:moveTo>
                    <a:lnTo>
                      <a:pt x="0" y="0"/>
                    </a:lnTo>
                    <a:lnTo>
                      <a:pt x="229" y="0"/>
                    </a:lnTo>
                  </a:path>
                </a:pathLst>
              </a:custGeom>
              <a:noFill/>
              <a:ln w="12700" cap="rnd" cmpd="sng">
                <a:solidFill>
                  <a:srgbClr val="FFFFFF"/>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lvl="0">
                  <a:defRPr/>
                </a:pPr>
                <a:endParaRPr lang="en-US" kern="0" dirty="0">
                  <a:solidFill>
                    <a:sysClr val="windowText" lastClr="000000"/>
                  </a:solidFill>
                  <a:latin typeface="Verdana" pitchFamily="34" charset="0"/>
                  <a:cs typeface="Arial" charset="0"/>
                </a:endParaRPr>
              </a:p>
            </p:txBody>
          </p:sp>
          <p:sp>
            <p:nvSpPr>
              <p:cNvPr id="138" name="Line 37"/>
              <p:cNvSpPr>
                <a:spLocks noChangeShapeType="1"/>
              </p:cNvSpPr>
              <p:nvPr/>
            </p:nvSpPr>
            <p:spPr bwMode="auto">
              <a:xfrm>
                <a:off x="1772" y="1297"/>
                <a:ext cx="225" cy="0"/>
              </a:xfrm>
              <a:prstGeom prst="line">
                <a:avLst/>
              </a:prstGeom>
              <a:noFill/>
              <a:ln w="12700">
                <a:solidFill>
                  <a:srgbClr val="676767"/>
                </a:solidFill>
                <a:round/>
                <a:headEnd/>
                <a:tailEnd/>
              </a:ln>
              <a:effectLst>
                <a:outerShdw dist="12700" dir="5400000" algn="ctr" rotWithShape="0">
                  <a:srgbClr val="FFFFFF"/>
                </a:outerShdw>
              </a:effectLst>
              <a:extLst>
                <a:ext uri="{909E8E84-426E-40DD-AFC4-6F175D3DCCD1}">
                  <a14:hiddenFill xmlns:a14="http://schemas.microsoft.com/office/drawing/2010/main">
                    <a:noFill/>
                  </a14:hiddenFill>
                </a:ext>
              </a:extLst>
            </p:spPr>
            <p:txBody>
              <a:bodyPr wrap="none" anchor="ctr"/>
              <a:lstStyle/>
              <a:p>
                <a:pPr lvl="0">
                  <a:defRPr/>
                </a:pPr>
                <a:endParaRPr lang="en-US" kern="0" dirty="0">
                  <a:solidFill>
                    <a:sysClr val="windowText" lastClr="000000"/>
                  </a:solidFill>
                  <a:latin typeface="Verdana" pitchFamily="34" charset="0"/>
                  <a:cs typeface="Arial" charset="0"/>
                </a:endParaRPr>
              </a:p>
            </p:txBody>
          </p:sp>
          <p:sp>
            <p:nvSpPr>
              <p:cNvPr id="139" name="Line 38"/>
              <p:cNvSpPr>
                <a:spLocks noChangeShapeType="1"/>
              </p:cNvSpPr>
              <p:nvPr/>
            </p:nvSpPr>
            <p:spPr bwMode="auto">
              <a:xfrm>
                <a:off x="1772" y="1320"/>
                <a:ext cx="225" cy="0"/>
              </a:xfrm>
              <a:prstGeom prst="line">
                <a:avLst/>
              </a:prstGeom>
              <a:noFill/>
              <a:ln w="12700">
                <a:solidFill>
                  <a:srgbClr val="676767"/>
                </a:solidFill>
                <a:round/>
                <a:headEnd/>
                <a:tailEnd/>
              </a:ln>
              <a:effectLst>
                <a:outerShdw dist="12700" dir="5400000" algn="ctr" rotWithShape="0">
                  <a:srgbClr val="FFFFFF"/>
                </a:outerShdw>
              </a:effectLst>
              <a:extLst>
                <a:ext uri="{909E8E84-426E-40DD-AFC4-6F175D3DCCD1}">
                  <a14:hiddenFill xmlns:a14="http://schemas.microsoft.com/office/drawing/2010/main">
                    <a:noFill/>
                  </a14:hiddenFill>
                </a:ext>
              </a:extLst>
            </p:spPr>
            <p:txBody>
              <a:bodyPr wrap="none" anchor="ctr"/>
              <a:lstStyle/>
              <a:p>
                <a:pPr lvl="0">
                  <a:defRPr/>
                </a:pPr>
                <a:endParaRPr lang="en-US" kern="0" dirty="0">
                  <a:solidFill>
                    <a:sysClr val="windowText" lastClr="000000"/>
                  </a:solidFill>
                  <a:latin typeface="Verdana" pitchFamily="34" charset="0"/>
                  <a:cs typeface="Arial" charset="0"/>
                </a:endParaRPr>
              </a:p>
            </p:txBody>
          </p:sp>
          <p:sp>
            <p:nvSpPr>
              <p:cNvPr id="140" name="Freeform 39"/>
              <p:cNvSpPr>
                <a:spLocks/>
              </p:cNvSpPr>
              <p:nvPr/>
            </p:nvSpPr>
            <p:spPr bwMode="auto">
              <a:xfrm>
                <a:off x="2050" y="1191"/>
                <a:ext cx="48" cy="166"/>
              </a:xfrm>
              <a:custGeom>
                <a:avLst/>
                <a:gdLst>
                  <a:gd name="T0" fmla="*/ 0 w 34"/>
                  <a:gd name="T1" fmla="*/ 117 h 118"/>
                  <a:gd name="T2" fmla="*/ 0 w 34"/>
                  <a:gd name="T3" fmla="*/ 39 h 118"/>
                  <a:gd name="T4" fmla="*/ 33 w 34"/>
                  <a:gd name="T5" fmla="*/ 0 h 118"/>
                  <a:gd name="T6" fmla="*/ 33 w 34"/>
                  <a:gd name="T7" fmla="*/ 78 h 118"/>
                  <a:gd name="T8" fmla="*/ 0 w 34"/>
                  <a:gd name="T9" fmla="*/ 117 h 118"/>
                </a:gdLst>
                <a:ahLst/>
                <a:cxnLst>
                  <a:cxn ang="0">
                    <a:pos x="T0" y="T1"/>
                  </a:cxn>
                  <a:cxn ang="0">
                    <a:pos x="T2" y="T3"/>
                  </a:cxn>
                  <a:cxn ang="0">
                    <a:pos x="T4" y="T5"/>
                  </a:cxn>
                  <a:cxn ang="0">
                    <a:pos x="T6" y="T7"/>
                  </a:cxn>
                  <a:cxn ang="0">
                    <a:pos x="T8" y="T9"/>
                  </a:cxn>
                </a:cxnLst>
                <a:rect l="0" t="0" r="r" b="b"/>
                <a:pathLst>
                  <a:path w="34" h="118">
                    <a:moveTo>
                      <a:pt x="0" y="117"/>
                    </a:moveTo>
                    <a:lnTo>
                      <a:pt x="0" y="39"/>
                    </a:lnTo>
                    <a:lnTo>
                      <a:pt x="33" y="0"/>
                    </a:lnTo>
                    <a:lnTo>
                      <a:pt x="33" y="78"/>
                    </a:lnTo>
                    <a:lnTo>
                      <a:pt x="0" y="117"/>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pPr lvl="0">
                  <a:defRPr/>
                </a:pPr>
                <a:endParaRPr lang="en-US" kern="0" dirty="0">
                  <a:solidFill>
                    <a:sysClr val="windowText" lastClr="000000"/>
                  </a:solidFill>
                  <a:latin typeface="Verdana" pitchFamily="34" charset="0"/>
                  <a:cs typeface="Arial" charset="0"/>
                </a:endParaRPr>
              </a:p>
            </p:txBody>
          </p:sp>
          <p:sp>
            <p:nvSpPr>
              <p:cNvPr id="141" name="Line 40"/>
              <p:cNvSpPr>
                <a:spLocks noChangeShapeType="1"/>
              </p:cNvSpPr>
              <p:nvPr/>
            </p:nvSpPr>
            <p:spPr bwMode="auto">
              <a:xfrm>
                <a:off x="1966" y="1263"/>
                <a:ext cx="25" cy="0"/>
              </a:xfrm>
              <a:prstGeom prst="line">
                <a:avLst/>
              </a:prstGeom>
              <a:noFill/>
              <a:ln w="12700">
                <a:solidFill>
                  <a:srgbClr val="00FF00"/>
                </a:solidFill>
                <a:round/>
                <a:headEnd/>
                <a:tailEnd/>
              </a:ln>
              <a:effectLst>
                <a:outerShdw dist="12700" dir="5400000" algn="ctr" rotWithShape="0">
                  <a:srgbClr val="037C03"/>
                </a:outerShdw>
              </a:effectLst>
              <a:extLst>
                <a:ext uri="{909E8E84-426E-40DD-AFC4-6F175D3DCCD1}">
                  <a14:hiddenFill xmlns:a14="http://schemas.microsoft.com/office/drawing/2010/main">
                    <a:noFill/>
                  </a14:hiddenFill>
                </a:ext>
              </a:extLst>
            </p:spPr>
            <p:txBody>
              <a:bodyPr wrap="none" anchor="ctr"/>
              <a:lstStyle/>
              <a:p>
                <a:pPr lvl="0">
                  <a:defRPr/>
                </a:pPr>
                <a:endParaRPr lang="en-US" kern="0" dirty="0">
                  <a:solidFill>
                    <a:sysClr val="windowText" lastClr="000000"/>
                  </a:solidFill>
                  <a:latin typeface="Verdana" pitchFamily="34" charset="0"/>
                  <a:cs typeface="Arial" charset="0"/>
                </a:endParaRPr>
              </a:p>
            </p:txBody>
          </p:sp>
        </p:grpSp>
      </p:grpSp>
      <p:sp>
        <p:nvSpPr>
          <p:cNvPr id="12" name="Freeform 41"/>
          <p:cNvSpPr>
            <a:spLocks/>
          </p:cNvSpPr>
          <p:nvPr/>
        </p:nvSpPr>
        <p:spPr bwMode="auto">
          <a:xfrm>
            <a:off x="1270943" y="1784736"/>
            <a:ext cx="555625" cy="554038"/>
          </a:xfrm>
          <a:custGeom>
            <a:avLst/>
            <a:gdLst>
              <a:gd name="T0" fmla="*/ 0 w 624"/>
              <a:gd name="T1" fmla="*/ 0 h 480"/>
              <a:gd name="T2" fmla="*/ 0 w 624"/>
              <a:gd name="T3" fmla="*/ 480 h 480"/>
              <a:gd name="T4" fmla="*/ 624 w 624"/>
              <a:gd name="T5" fmla="*/ 480 h 480"/>
            </a:gdLst>
            <a:ahLst/>
            <a:cxnLst>
              <a:cxn ang="0">
                <a:pos x="T0" y="T1"/>
              </a:cxn>
              <a:cxn ang="0">
                <a:pos x="T2" y="T3"/>
              </a:cxn>
              <a:cxn ang="0">
                <a:pos x="T4" y="T5"/>
              </a:cxn>
            </a:cxnLst>
            <a:rect l="0" t="0" r="r" b="b"/>
            <a:pathLst>
              <a:path w="624" h="480">
                <a:moveTo>
                  <a:pt x="0" y="0"/>
                </a:moveTo>
                <a:lnTo>
                  <a:pt x="0" y="480"/>
                </a:lnTo>
                <a:lnTo>
                  <a:pt x="624" y="480"/>
                </a:lnTo>
              </a:path>
            </a:pathLst>
          </a:custGeom>
          <a:noFill/>
          <a:ln w="28575" cap="flat" cmpd="sng">
            <a:solidFill>
              <a:srgbClr val="000000"/>
            </a:solidFill>
            <a:prstDash val="sysDot"/>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defRPr/>
            </a:pPr>
            <a:endParaRPr lang="en-US" kern="0" dirty="0">
              <a:solidFill>
                <a:sysClr val="windowText" lastClr="000000"/>
              </a:solidFill>
              <a:latin typeface="Verdana" pitchFamily="34" charset="0"/>
              <a:cs typeface="Arial" charset="0"/>
            </a:endParaRPr>
          </a:p>
        </p:txBody>
      </p:sp>
      <p:sp>
        <p:nvSpPr>
          <p:cNvPr id="13" name="Freeform 42"/>
          <p:cNvSpPr>
            <a:spLocks/>
          </p:cNvSpPr>
          <p:nvPr/>
        </p:nvSpPr>
        <p:spPr bwMode="auto">
          <a:xfrm>
            <a:off x="1270943" y="2368937"/>
            <a:ext cx="555625" cy="1709740"/>
          </a:xfrm>
          <a:custGeom>
            <a:avLst/>
            <a:gdLst>
              <a:gd name="T0" fmla="*/ 0 w 624"/>
              <a:gd name="T1" fmla="*/ 0 h 480"/>
              <a:gd name="T2" fmla="*/ 0 w 624"/>
              <a:gd name="T3" fmla="*/ 480 h 480"/>
              <a:gd name="T4" fmla="*/ 624 w 624"/>
              <a:gd name="T5" fmla="*/ 480 h 480"/>
            </a:gdLst>
            <a:ahLst/>
            <a:cxnLst>
              <a:cxn ang="0">
                <a:pos x="T0" y="T1"/>
              </a:cxn>
              <a:cxn ang="0">
                <a:pos x="T2" y="T3"/>
              </a:cxn>
              <a:cxn ang="0">
                <a:pos x="T4" y="T5"/>
              </a:cxn>
            </a:cxnLst>
            <a:rect l="0" t="0" r="r" b="b"/>
            <a:pathLst>
              <a:path w="624" h="480">
                <a:moveTo>
                  <a:pt x="0" y="0"/>
                </a:moveTo>
                <a:lnTo>
                  <a:pt x="0" y="480"/>
                </a:lnTo>
                <a:lnTo>
                  <a:pt x="624" y="480"/>
                </a:lnTo>
              </a:path>
            </a:pathLst>
          </a:custGeom>
          <a:noFill/>
          <a:ln w="28575" cap="flat" cmpd="sng">
            <a:solidFill>
              <a:srgbClr val="000000"/>
            </a:solidFill>
            <a:prstDash val="sysDot"/>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defRPr/>
            </a:pPr>
            <a:endParaRPr lang="en-US" kern="0" dirty="0">
              <a:solidFill>
                <a:sysClr val="windowText" lastClr="000000"/>
              </a:solidFill>
              <a:latin typeface="Verdana" pitchFamily="34" charset="0"/>
              <a:cs typeface="Arial" charset="0"/>
            </a:endParaRPr>
          </a:p>
        </p:txBody>
      </p:sp>
      <p:sp>
        <p:nvSpPr>
          <p:cNvPr id="14" name="Freeform 43"/>
          <p:cNvSpPr>
            <a:spLocks/>
          </p:cNvSpPr>
          <p:nvPr/>
        </p:nvSpPr>
        <p:spPr bwMode="auto">
          <a:xfrm>
            <a:off x="2096444" y="2648337"/>
            <a:ext cx="555625" cy="427038"/>
          </a:xfrm>
          <a:custGeom>
            <a:avLst/>
            <a:gdLst>
              <a:gd name="T0" fmla="*/ 0 w 624"/>
              <a:gd name="T1" fmla="*/ 0 h 480"/>
              <a:gd name="T2" fmla="*/ 0 w 624"/>
              <a:gd name="T3" fmla="*/ 480 h 480"/>
              <a:gd name="T4" fmla="*/ 624 w 624"/>
              <a:gd name="T5" fmla="*/ 480 h 480"/>
            </a:gdLst>
            <a:ahLst/>
            <a:cxnLst>
              <a:cxn ang="0">
                <a:pos x="T0" y="T1"/>
              </a:cxn>
              <a:cxn ang="0">
                <a:pos x="T2" y="T3"/>
              </a:cxn>
              <a:cxn ang="0">
                <a:pos x="T4" y="T5"/>
              </a:cxn>
            </a:cxnLst>
            <a:rect l="0" t="0" r="r" b="b"/>
            <a:pathLst>
              <a:path w="624" h="480">
                <a:moveTo>
                  <a:pt x="0" y="0"/>
                </a:moveTo>
                <a:lnTo>
                  <a:pt x="0" y="480"/>
                </a:lnTo>
                <a:lnTo>
                  <a:pt x="624" y="480"/>
                </a:lnTo>
              </a:path>
            </a:pathLst>
          </a:custGeom>
          <a:noFill/>
          <a:ln w="28575" cap="flat" cmpd="sng">
            <a:solidFill>
              <a:srgbClr val="000000"/>
            </a:solidFill>
            <a:prstDash val="sysDot"/>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defRPr/>
            </a:pPr>
            <a:endParaRPr lang="en-US" kern="0" dirty="0">
              <a:solidFill>
                <a:sysClr val="windowText" lastClr="000000"/>
              </a:solidFill>
              <a:latin typeface="Verdana" pitchFamily="34" charset="0"/>
              <a:cs typeface="Arial" charset="0"/>
            </a:endParaRPr>
          </a:p>
        </p:txBody>
      </p:sp>
      <p:sp>
        <p:nvSpPr>
          <p:cNvPr id="15" name="Freeform 44"/>
          <p:cNvSpPr>
            <a:spLocks/>
          </p:cNvSpPr>
          <p:nvPr/>
        </p:nvSpPr>
        <p:spPr bwMode="auto">
          <a:xfrm>
            <a:off x="2947344" y="3296038"/>
            <a:ext cx="555625" cy="427038"/>
          </a:xfrm>
          <a:custGeom>
            <a:avLst/>
            <a:gdLst>
              <a:gd name="T0" fmla="*/ 0 w 624"/>
              <a:gd name="T1" fmla="*/ 0 h 480"/>
              <a:gd name="T2" fmla="*/ 0 w 624"/>
              <a:gd name="T3" fmla="*/ 480 h 480"/>
              <a:gd name="T4" fmla="*/ 624 w 624"/>
              <a:gd name="T5" fmla="*/ 480 h 480"/>
            </a:gdLst>
            <a:ahLst/>
            <a:cxnLst>
              <a:cxn ang="0">
                <a:pos x="T0" y="T1"/>
              </a:cxn>
              <a:cxn ang="0">
                <a:pos x="T2" y="T3"/>
              </a:cxn>
              <a:cxn ang="0">
                <a:pos x="T4" y="T5"/>
              </a:cxn>
            </a:cxnLst>
            <a:rect l="0" t="0" r="r" b="b"/>
            <a:pathLst>
              <a:path w="624" h="480">
                <a:moveTo>
                  <a:pt x="0" y="0"/>
                </a:moveTo>
                <a:lnTo>
                  <a:pt x="0" y="480"/>
                </a:lnTo>
                <a:lnTo>
                  <a:pt x="624" y="480"/>
                </a:lnTo>
              </a:path>
            </a:pathLst>
          </a:custGeom>
          <a:noFill/>
          <a:ln w="28575" cap="flat" cmpd="sng">
            <a:solidFill>
              <a:srgbClr val="000000"/>
            </a:solidFill>
            <a:prstDash val="sysDot"/>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defRPr/>
            </a:pPr>
            <a:endParaRPr lang="en-US" kern="0" dirty="0">
              <a:solidFill>
                <a:sysClr val="windowText" lastClr="000000"/>
              </a:solidFill>
              <a:latin typeface="Verdana" pitchFamily="34" charset="0"/>
              <a:cs typeface="Arial" charset="0"/>
            </a:endParaRPr>
          </a:p>
        </p:txBody>
      </p:sp>
      <p:sp>
        <p:nvSpPr>
          <p:cNvPr id="16" name="AutoShape 47"/>
          <p:cNvSpPr>
            <a:spLocks noChangeArrowheads="1"/>
          </p:cNvSpPr>
          <p:nvPr/>
        </p:nvSpPr>
        <p:spPr bwMode="auto">
          <a:xfrm flipH="1">
            <a:off x="1854544" y="2113765"/>
            <a:ext cx="657225" cy="442913"/>
          </a:xfrm>
          <a:prstGeom prst="parallelogram">
            <a:avLst>
              <a:gd name="adj" fmla="val 0"/>
            </a:avLst>
          </a:prstGeom>
          <a:noFill/>
          <a:ln w="9525">
            <a:noFill/>
            <a:miter lim="800000"/>
            <a:headEnd/>
            <a:tailEnd/>
          </a:ln>
          <a:effectLst/>
          <a:extLst>
            <a:ext uri="{AF507438-7753-43E0-B8FC-AC1667EBCBE1}">
              <a14:hiddenEffects xmlns:a14="http://schemas.microsoft.com/office/drawing/2010/main">
                <a:effectLst>
                  <a:outerShdw dist="45791" dir="2021404" algn="ctr" rotWithShape="0">
                    <a:srgbClr val="969696"/>
                  </a:outerShdw>
                </a:effectLst>
              </a14:hiddenEffects>
            </a:ext>
          </a:extLst>
        </p:spPr>
        <p:txBody>
          <a:bodyPr wrap="none" tIns="27432" bIns="27432" anchor="ctr"/>
          <a:lstStyle/>
          <a:p>
            <a:pPr lvl="0" algn="ctr">
              <a:defRPr/>
            </a:pPr>
            <a:r>
              <a:rPr lang="fr-FR" sz="850" b="1" kern="0" dirty="0">
                <a:solidFill>
                  <a:sysClr val="windowText" lastClr="000000"/>
                </a:solidFill>
                <a:latin typeface="Verdana" pitchFamily="34" charset="0"/>
              </a:rPr>
              <a:t>Utilisateurs</a:t>
            </a:r>
          </a:p>
        </p:txBody>
      </p:sp>
      <p:sp>
        <p:nvSpPr>
          <p:cNvPr id="17" name="Freeform 54"/>
          <p:cNvSpPr>
            <a:spLocks/>
          </p:cNvSpPr>
          <p:nvPr/>
        </p:nvSpPr>
        <p:spPr bwMode="auto">
          <a:xfrm>
            <a:off x="1940869" y="4334265"/>
            <a:ext cx="555625" cy="427038"/>
          </a:xfrm>
          <a:custGeom>
            <a:avLst/>
            <a:gdLst>
              <a:gd name="T0" fmla="*/ 0 w 624"/>
              <a:gd name="T1" fmla="*/ 0 h 480"/>
              <a:gd name="T2" fmla="*/ 0 w 624"/>
              <a:gd name="T3" fmla="*/ 480 h 480"/>
              <a:gd name="T4" fmla="*/ 624 w 624"/>
              <a:gd name="T5" fmla="*/ 480 h 480"/>
            </a:gdLst>
            <a:ahLst/>
            <a:cxnLst>
              <a:cxn ang="0">
                <a:pos x="T0" y="T1"/>
              </a:cxn>
              <a:cxn ang="0">
                <a:pos x="T2" y="T3"/>
              </a:cxn>
              <a:cxn ang="0">
                <a:pos x="T4" y="T5"/>
              </a:cxn>
            </a:cxnLst>
            <a:rect l="0" t="0" r="r" b="b"/>
            <a:pathLst>
              <a:path w="624" h="480">
                <a:moveTo>
                  <a:pt x="0" y="0"/>
                </a:moveTo>
                <a:lnTo>
                  <a:pt x="0" y="480"/>
                </a:lnTo>
                <a:lnTo>
                  <a:pt x="624" y="480"/>
                </a:lnTo>
              </a:path>
            </a:pathLst>
          </a:custGeom>
          <a:noFill/>
          <a:ln w="28575" cap="flat" cmpd="sng">
            <a:solidFill>
              <a:srgbClr val="000000"/>
            </a:solidFill>
            <a:prstDash val="sysDot"/>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defRPr/>
            </a:pPr>
            <a:endParaRPr lang="en-US" kern="0" dirty="0">
              <a:solidFill>
                <a:sysClr val="windowText" lastClr="000000"/>
              </a:solidFill>
              <a:latin typeface="Verdana" pitchFamily="34" charset="0"/>
              <a:cs typeface="Arial" charset="0"/>
            </a:endParaRPr>
          </a:p>
        </p:txBody>
      </p:sp>
      <p:grpSp>
        <p:nvGrpSpPr>
          <p:cNvPr id="18" name="Group 65"/>
          <p:cNvGrpSpPr>
            <a:grpSpLocks/>
          </p:cNvGrpSpPr>
          <p:nvPr/>
        </p:nvGrpSpPr>
        <p:grpSpPr bwMode="auto">
          <a:xfrm>
            <a:off x="2961632" y="4161227"/>
            <a:ext cx="1274763" cy="841376"/>
            <a:chOff x="2907" y="2914"/>
            <a:chExt cx="803" cy="530"/>
          </a:xfrm>
        </p:grpSpPr>
        <p:sp>
          <p:nvSpPr>
            <p:cNvPr id="127" name="AutoShape 66"/>
            <p:cNvSpPr>
              <a:spLocks noChangeArrowheads="1"/>
            </p:cNvSpPr>
            <p:nvPr/>
          </p:nvSpPr>
          <p:spPr bwMode="auto">
            <a:xfrm flipH="1">
              <a:off x="2907" y="3029"/>
              <a:ext cx="437" cy="415"/>
            </a:xfrm>
            <a:prstGeom prst="rightArrow">
              <a:avLst>
                <a:gd name="adj1" fmla="val 50000"/>
                <a:gd name="adj2" fmla="val 46674"/>
              </a:avLst>
            </a:prstGeom>
            <a:gradFill rotWithShape="0">
              <a:gsLst>
                <a:gs pos="0">
                  <a:srgbClr val="D60093"/>
                </a:gs>
                <a:gs pos="100000">
                  <a:srgbClr val="D60093">
                    <a:gamma/>
                    <a:tint val="47451"/>
                    <a:invGamma/>
                  </a:srgbClr>
                </a:gs>
              </a:gsLst>
              <a:lin ang="0" scaled="1"/>
            </a:gradFill>
            <a:ln w="6350">
              <a:solidFill>
                <a:srgbClr val="800080"/>
              </a:solidFill>
              <a:miter lim="800000"/>
              <a:headEnd/>
              <a:tailEnd/>
            </a:ln>
            <a:effectLst>
              <a:outerShdw dist="28398" dir="3806097" algn="ctr" rotWithShape="0">
                <a:srgbClr val="C0C0C0"/>
              </a:outerShdw>
            </a:effectLst>
          </p:spPr>
          <p:txBody>
            <a:bodyPr wrap="none" lIns="0" tIns="27432" bIns="27432" anchor="ctr"/>
            <a:lstStyle/>
            <a:p>
              <a:pPr lvl="0" algn="ctr">
                <a:defRPr/>
              </a:pPr>
              <a:r>
                <a:rPr lang="fr-FR" sz="1200" b="1" kern="0" dirty="0">
                  <a:solidFill>
                    <a:srgbClr val="FFFFFF"/>
                  </a:solidFill>
                  <a:effectLst>
                    <a:outerShdw blurRad="38100" dist="38100" dir="2700000" algn="tl">
                      <a:srgbClr val="000000"/>
                    </a:outerShdw>
                  </a:effectLst>
                  <a:latin typeface="Arial" charset="0"/>
                </a:rPr>
                <a:t>Copier</a:t>
              </a:r>
              <a:endParaRPr lang="fr-FR" sz="1200" b="1" kern="0" dirty="0">
                <a:solidFill>
                  <a:srgbClr val="FFFFFF"/>
                </a:solidFill>
                <a:effectLst>
                  <a:outerShdw blurRad="38100" dist="38100" dir="2700000" algn="tl">
                    <a:srgbClr val="000000"/>
                  </a:outerShdw>
                </a:effectLst>
                <a:latin typeface="Arial" charset="0"/>
                <a:cs typeface="Arial" charset="0"/>
              </a:endParaRPr>
            </a:p>
          </p:txBody>
        </p:sp>
        <p:sp>
          <p:nvSpPr>
            <p:cNvPr id="128" name="Rectangle 67"/>
            <p:cNvSpPr>
              <a:spLocks noChangeArrowheads="1"/>
            </p:cNvSpPr>
            <p:nvPr/>
          </p:nvSpPr>
          <p:spPr bwMode="auto">
            <a:xfrm>
              <a:off x="3434" y="3113"/>
              <a:ext cx="38" cy="196"/>
            </a:xfrm>
            <a:prstGeom prst="rect">
              <a:avLst/>
            </a:prstGeom>
            <a:gradFill rotWithShape="0">
              <a:gsLst>
                <a:gs pos="0">
                  <a:srgbClr val="D60093">
                    <a:gamma/>
                    <a:tint val="47451"/>
                    <a:invGamma/>
                  </a:srgbClr>
                </a:gs>
                <a:gs pos="100000">
                  <a:srgbClr val="D60093"/>
                </a:gs>
              </a:gsLst>
              <a:lin ang="0" scaled="1"/>
            </a:gradFill>
            <a:ln w="6350">
              <a:solidFill>
                <a:srgbClr val="800080"/>
              </a:solidFill>
              <a:miter lim="800000"/>
              <a:headEnd/>
              <a:tailEnd/>
            </a:ln>
            <a:effectLst>
              <a:outerShdw dist="28398" dir="3806097" algn="ctr" rotWithShape="0">
                <a:srgbClr val="C0C0C0"/>
              </a:outerShdw>
            </a:effectLst>
          </p:spPr>
          <p:txBody>
            <a:bodyPr wrap="none" tIns="27432" bIns="27432" anchor="ctr"/>
            <a:lstStyle/>
            <a:p>
              <a:pPr lvl="0">
                <a:defRPr/>
              </a:pPr>
              <a:endParaRPr lang="en-US" kern="0" dirty="0">
                <a:solidFill>
                  <a:sysClr val="windowText" lastClr="000000"/>
                </a:solidFill>
                <a:latin typeface="Verdana" pitchFamily="34" charset="0"/>
                <a:cs typeface="Arial" charset="0"/>
              </a:endParaRPr>
            </a:p>
          </p:txBody>
        </p:sp>
        <p:sp>
          <p:nvSpPr>
            <p:cNvPr id="129" name="Rectangle 68"/>
            <p:cNvSpPr>
              <a:spLocks noChangeArrowheads="1"/>
            </p:cNvSpPr>
            <p:nvPr/>
          </p:nvSpPr>
          <p:spPr bwMode="auto">
            <a:xfrm>
              <a:off x="3495" y="3071"/>
              <a:ext cx="37" cy="191"/>
            </a:xfrm>
            <a:prstGeom prst="rect">
              <a:avLst/>
            </a:prstGeom>
            <a:gradFill rotWithShape="0">
              <a:gsLst>
                <a:gs pos="0">
                  <a:srgbClr val="D60093">
                    <a:gamma/>
                    <a:tint val="47451"/>
                    <a:invGamma/>
                  </a:srgbClr>
                </a:gs>
                <a:gs pos="100000">
                  <a:srgbClr val="D60093"/>
                </a:gs>
              </a:gsLst>
              <a:lin ang="0" scaled="1"/>
            </a:gradFill>
            <a:ln w="6350">
              <a:solidFill>
                <a:srgbClr val="800080"/>
              </a:solidFill>
              <a:miter lim="800000"/>
              <a:headEnd/>
              <a:tailEnd/>
            </a:ln>
            <a:effectLst>
              <a:outerShdw dist="28398" dir="3806097" algn="ctr" rotWithShape="0">
                <a:srgbClr val="C0C0C0"/>
              </a:outerShdw>
            </a:effectLst>
          </p:spPr>
          <p:txBody>
            <a:bodyPr wrap="none" tIns="27432" bIns="27432" anchor="ctr"/>
            <a:lstStyle/>
            <a:p>
              <a:pPr lvl="0">
                <a:defRPr/>
              </a:pPr>
              <a:endParaRPr lang="en-US" kern="0" dirty="0">
                <a:solidFill>
                  <a:sysClr val="windowText" lastClr="000000"/>
                </a:solidFill>
                <a:latin typeface="Verdana" pitchFamily="34" charset="0"/>
                <a:cs typeface="Arial" charset="0"/>
              </a:endParaRPr>
            </a:p>
          </p:txBody>
        </p:sp>
        <p:sp>
          <p:nvSpPr>
            <p:cNvPr id="130" name="Rectangle 69"/>
            <p:cNvSpPr>
              <a:spLocks noChangeArrowheads="1"/>
            </p:cNvSpPr>
            <p:nvPr/>
          </p:nvSpPr>
          <p:spPr bwMode="auto">
            <a:xfrm>
              <a:off x="3555" y="3016"/>
              <a:ext cx="37" cy="187"/>
            </a:xfrm>
            <a:prstGeom prst="rect">
              <a:avLst/>
            </a:prstGeom>
            <a:gradFill rotWithShape="0">
              <a:gsLst>
                <a:gs pos="0">
                  <a:srgbClr val="D60093">
                    <a:gamma/>
                    <a:tint val="47451"/>
                    <a:invGamma/>
                  </a:srgbClr>
                </a:gs>
                <a:gs pos="100000">
                  <a:srgbClr val="D60093"/>
                </a:gs>
              </a:gsLst>
              <a:lin ang="0" scaled="1"/>
            </a:gradFill>
            <a:ln w="6350">
              <a:solidFill>
                <a:srgbClr val="800080"/>
              </a:solidFill>
              <a:miter lim="800000"/>
              <a:headEnd/>
              <a:tailEnd/>
            </a:ln>
            <a:effectLst>
              <a:outerShdw dist="28398" dir="3806097" algn="ctr" rotWithShape="0">
                <a:srgbClr val="C0C0C0"/>
              </a:outerShdw>
            </a:effectLst>
          </p:spPr>
          <p:txBody>
            <a:bodyPr wrap="none" tIns="27432" bIns="27432" anchor="ctr"/>
            <a:lstStyle/>
            <a:p>
              <a:pPr lvl="0">
                <a:defRPr/>
              </a:pPr>
              <a:endParaRPr lang="en-US" kern="0" dirty="0">
                <a:solidFill>
                  <a:sysClr val="windowText" lastClr="000000"/>
                </a:solidFill>
                <a:latin typeface="Verdana" pitchFamily="34" charset="0"/>
                <a:cs typeface="Arial" charset="0"/>
              </a:endParaRPr>
            </a:p>
          </p:txBody>
        </p:sp>
        <p:sp>
          <p:nvSpPr>
            <p:cNvPr id="131" name="Rectangle 70"/>
            <p:cNvSpPr>
              <a:spLocks noChangeArrowheads="1"/>
            </p:cNvSpPr>
            <p:nvPr/>
          </p:nvSpPr>
          <p:spPr bwMode="auto">
            <a:xfrm>
              <a:off x="3615" y="2983"/>
              <a:ext cx="36" cy="150"/>
            </a:xfrm>
            <a:prstGeom prst="rect">
              <a:avLst/>
            </a:prstGeom>
            <a:gradFill rotWithShape="0">
              <a:gsLst>
                <a:gs pos="0">
                  <a:srgbClr val="D60093">
                    <a:gamma/>
                    <a:tint val="47451"/>
                    <a:invGamma/>
                  </a:srgbClr>
                </a:gs>
                <a:gs pos="100000">
                  <a:srgbClr val="D60093"/>
                </a:gs>
              </a:gsLst>
              <a:lin ang="0" scaled="1"/>
            </a:gradFill>
            <a:ln w="6350">
              <a:solidFill>
                <a:srgbClr val="800080"/>
              </a:solidFill>
              <a:miter lim="800000"/>
              <a:headEnd/>
              <a:tailEnd/>
            </a:ln>
            <a:effectLst>
              <a:outerShdw dist="28398" dir="3806097" algn="ctr" rotWithShape="0">
                <a:srgbClr val="C0C0C0"/>
              </a:outerShdw>
            </a:effectLst>
          </p:spPr>
          <p:txBody>
            <a:bodyPr wrap="none" tIns="27432" bIns="27432" anchor="ctr"/>
            <a:lstStyle/>
            <a:p>
              <a:pPr lvl="0">
                <a:defRPr/>
              </a:pPr>
              <a:endParaRPr lang="en-US" kern="0" dirty="0">
                <a:solidFill>
                  <a:sysClr val="windowText" lastClr="000000"/>
                </a:solidFill>
                <a:latin typeface="Verdana" pitchFamily="34" charset="0"/>
                <a:cs typeface="Arial" charset="0"/>
              </a:endParaRPr>
            </a:p>
          </p:txBody>
        </p:sp>
        <p:sp>
          <p:nvSpPr>
            <p:cNvPr id="132" name="Rectangle 71"/>
            <p:cNvSpPr>
              <a:spLocks noChangeArrowheads="1"/>
            </p:cNvSpPr>
            <p:nvPr/>
          </p:nvSpPr>
          <p:spPr bwMode="auto">
            <a:xfrm>
              <a:off x="3373" y="3135"/>
              <a:ext cx="38" cy="198"/>
            </a:xfrm>
            <a:prstGeom prst="rect">
              <a:avLst/>
            </a:prstGeom>
            <a:gradFill rotWithShape="0">
              <a:gsLst>
                <a:gs pos="0">
                  <a:srgbClr val="D60093">
                    <a:gamma/>
                    <a:tint val="47451"/>
                    <a:invGamma/>
                  </a:srgbClr>
                </a:gs>
                <a:gs pos="100000">
                  <a:srgbClr val="D60093"/>
                </a:gs>
              </a:gsLst>
              <a:lin ang="0" scaled="1"/>
            </a:gradFill>
            <a:ln w="6350">
              <a:solidFill>
                <a:srgbClr val="800080"/>
              </a:solidFill>
              <a:miter lim="800000"/>
              <a:headEnd/>
              <a:tailEnd/>
            </a:ln>
            <a:effectLst>
              <a:outerShdw dist="28398" dir="3806097" algn="ctr" rotWithShape="0">
                <a:srgbClr val="C0C0C0"/>
              </a:outerShdw>
            </a:effectLst>
          </p:spPr>
          <p:txBody>
            <a:bodyPr wrap="none" tIns="27432" bIns="27432" anchor="ctr"/>
            <a:lstStyle/>
            <a:p>
              <a:pPr lvl="0">
                <a:defRPr/>
              </a:pPr>
              <a:endParaRPr lang="en-US" kern="0" dirty="0">
                <a:solidFill>
                  <a:sysClr val="windowText" lastClr="000000"/>
                </a:solidFill>
                <a:latin typeface="Verdana" pitchFamily="34" charset="0"/>
                <a:cs typeface="Arial" charset="0"/>
              </a:endParaRPr>
            </a:p>
          </p:txBody>
        </p:sp>
        <p:sp>
          <p:nvSpPr>
            <p:cNvPr id="133" name="Rectangle 72"/>
            <p:cNvSpPr>
              <a:spLocks noChangeArrowheads="1"/>
            </p:cNvSpPr>
            <p:nvPr/>
          </p:nvSpPr>
          <p:spPr bwMode="auto">
            <a:xfrm>
              <a:off x="3674" y="2914"/>
              <a:ext cx="36" cy="150"/>
            </a:xfrm>
            <a:prstGeom prst="rect">
              <a:avLst/>
            </a:prstGeom>
            <a:gradFill rotWithShape="0">
              <a:gsLst>
                <a:gs pos="0">
                  <a:srgbClr val="D60093">
                    <a:gamma/>
                    <a:tint val="47451"/>
                    <a:invGamma/>
                  </a:srgbClr>
                </a:gs>
                <a:gs pos="100000">
                  <a:srgbClr val="D60093"/>
                </a:gs>
              </a:gsLst>
              <a:lin ang="0" scaled="1"/>
            </a:gradFill>
            <a:ln w="6350">
              <a:solidFill>
                <a:srgbClr val="800080"/>
              </a:solidFill>
              <a:miter lim="800000"/>
              <a:headEnd/>
              <a:tailEnd/>
            </a:ln>
            <a:effectLst>
              <a:outerShdw dist="28398" dir="3806097" algn="ctr" rotWithShape="0">
                <a:srgbClr val="C0C0C0"/>
              </a:outerShdw>
            </a:effectLst>
          </p:spPr>
          <p:txBody>
            <a:bodyPr wrap="none" tIns="27432" bIns="27432" anchor="ctr"/>
            <a:lstStyle/>
            <a:p>
              <a:pPr lvl="0">
                <a:defRPr/>
              </a:pPr>
              <a:endParaRPr lang="en-US" kern="0" dirty="0">
                <a:solidFill>
                  <a:sysClr val="windowText" lastClr="000000"/>
                </a:solidFill>
                <a:latin typeface="Verdana" pitchFamily="34" charset="0"/>
                <a:cs typeface="Arial" charset="0"/>
              </a:endParaRPr>
            </a:p>
          </p:txBody>
        </p:sp>
      </p:grpSp>
      <p:sp>
        <p:nvSpPr>
          <p:cNvPr id="117" name="Rectangle 74"/>
          <p:cNvSpPr>
            <a:spLocks noChangeArrowheads="1"/>
          </p:cNvSpPr>
          <p:nvPr/>
        </p:nvSpPr>
        <p:spPr bwMode="auto">
          <a:xfrm>
            <a:off x="4336408" y="3337313"/>
            <a:ext cx="65088" cy="215900"/>
          </a:xfrm>
          <a:prstGeom prst="rect">
            <a:avLst/>
          </a:prstGeom>
          <a:gradFill rotWithShape="0">
            <a:gsLst>
              <a:gs pos="0">
                <a:srgbClr val="D60093">
                  <a:gamma/>
                  <a:tint val="47451"/>
                  <a:invGamma/>
                </a:srgbClr>
              </a:gs>
              <a:gs pos="100000">
                <a:srgbClr val="D60093"/>
              </a:gs>
            </a:gsLst>
            <a:lin ang="0" scaled="1"/>
          </a:gradFill>
          <a:ln w="6350">
            <a:solidFill>
              <a:srgbClr val="800080"/>
            </a:solidFill>
            <a:miter lim="800000"/>
            <a:headEnd/>
            <a:tailEnd/>
          </a:ln>
          <a:effectLst>
            <a:outerShdw dist="35921" dir="2700000" algn="ctr" rotWithShape="0">
              <a:srgbClr val="C0C0C0"/>
            </a:outerShdw>
          </a:effectLst>
        </p:spPr>
        <p:txBody>
          <a:bodyPr wrap="none" tIns="27432" bIns="27432" anchor="ctr"/>
          <a:lstStyle/>
          <a:p>
            <a:pPr lvl="0">
              <a:defRPr/>
            </a:pPr>
            <a:endParaRPr lang="en-US" kern="0" dirty="0">
              <a:solidFill>
                <a:sysClr val="windowText" lastClr="000000"/>
              </a:solidFill>
              <a:latin typeface="Verdana" pitchFamily="34" charset="0"/>
              <a:cs typeface="Arial" charset="0"/>
            </a:endParaRPr>
          </a:p>
        </p:txBody>
      </p:sp>
      <p:grpSp>
        <p:nvGrpSpPr>
          <p:cNvPr id="118" name="Group 75"/>
          <p:cNvGrpSpPr>
            <a:grpSpLocks/>
          </p:cNvGrpSpPr>
          <p:nvPr/>
        </p:nvGrpSpPr>
        <p:grpSpPr bwMode="auto">
          <a:xfrm>
            <a:off x="4460233" y="2922975"/>
            <a:ext cx="1652589" cy="606426"/>
            <a:chOff x="3839" y="1982"/>
            <a:chExt cx="1041" cy="382"/>
          </a:xfrm>
        </p:grpSpPr>
        <p:sp>
          <p:nvSpPr>
            <p:cNvPr id="119" name="AutoShape 76"/>
            <p:cNvSpPr>
              <a:spLocks noChangeArrowheads="1"/>
            </p:cNvSpPr>
            <p:nvPr/>
          </p:nvSpPr>
          <p:spPr bwMode="auto">
            <a:xfrm>
              <a:off x="4400" y="1982"/>
              <a:ext cx="480" cy="382"/>
            </a:xfrm>
            <a:prstGeom prst="rightArrow">
              <a:avLst>
                <a:gd name="adj1" fmla="val 50000"/>
                <a:gd name="adj2" fmla="val 55695"/>
              </a:avLst>
            </a:prstGeom>
            <a:gradFill rotWithShape="0">
              <a:gsLst>
                <a:gs pos="0">
                  <a:srgbClr val="D60093">
                    <a:gamma/>
                    <a:tint val="47451"/>
                    <a:invGamma/>
                  </a:srgbClr>
                </a:gs>
                <a:gs pos="100000">
                  <a:srgbClr val="D60093"/>
                </a:gs>
              </a:gsLst>
              <a:lin ang="0" scaled="1"/>
            </a:gradFill>
            <a:ln w="6350">
              <a:solidFill>
                <a:srgbClr val="800080"/>
              </a:solidFill>
              <a:miter lim="800000"/>
              <a:headEnd/>
              <a:tailEnd/>
            </a:ln>
            <a:effectLst>
              <a:outerShdw dist="28398" dir="3806097" algn="ctr" rotWithShape="0">
                <a:srgbClr val="C0C0C0"/>
              </a:outerShdw>
            </a:effectLst>
          </p:spPr>
          <p:txBody>
            <a:bodyPr wrap="none" tIns="27432" bIns="27432" anchor="ctr"/>
            <a:lstStyle/>
            <a:p>
              <a:pPr marL="114300" lvl="1" algn="ctr">
                <a:defRPr/>
              </a:pPr>
              <a:r>
                <a:rPr lang="fr-FR" sz="1200" b="1" kern="0" dirty="0">
                  <a:solidFill>
                    <a:srgbClr val="FFFFFF"/>
                  </a:solidFill>
                  <a:effectLst>
                    <a:outerShdw blurRad="38100" dist="38100" dir="2700000" algn="tl">
                      <a:srgbClr val="000000"/>
                    </a:outerShdw>
                  </a:effectLst>
                  <a:latin typeface="Arial" charset="0"/>
                </a:rPr>
                <a:t>	Déplacer</a:t>
              </a:r>
              <a:endParaRPr lang="fr-FR" sz="1100" b="1" kern="0" dirty="0">
                <a:solidFill>
                  <a:srgbClr val="FFFFFF"/>
                </a:solidFill>
                <a:effectLst>
                  <a:outerShdw blurRad="38100" dist="38100" dir="2700000" algn="tl">
                    <a:srgbClr val="000000"/>
                  </a:outerShdw>
                </a:effectLst>
                <a:latin typeface="Arial" charset="0"/>
                <a:cs typeface="Arial" charset="0"/>
              </a:endParaRPr>
            </a:p>
          </p:txBody>
        </p:sp>
        <p:sp>
          <p:nvSpPr>
            <p:cNvPr id="120" name="Rectangle 77"/>
            <p:cNvSpPr>
              <a:spLocks noChangeArrowheads="1"/>
            </p:cNvSpPr>
            <p:nvPr/>
          </p:nvSpPr>
          <p:spPr bwMode="auto">
            <a:xfrm>
              <a:off x="4231" y="2085"/>
              <a:ext cx="40" cy="183"/>
            </a:xfrm>
            <a:prstGeom prst="rect">
              <a:avLst/>
            </a:prstGeom>
            <a:gradFill rotWithShape="0">
              <a:gsLst>
                <a:gs pos="0">
                  <a:srgbClr val="D60093">
                    <a:gamma/>
                    <a:tint val="47451"/>
                    <a:invGamma/>
                  </a:srgbClr>
                </a:gs>
                <a:gs pos="100000">
                  <a:srgbClr val="D60093"/>
                </a:gs>
              </a:gsLst>
              <a:lin ang="0" scaled="1"/>
            </a:gradFill>
            <a:ln w="6350">
              <a:solidFill>
                <a:srgbClr val="800080"/>
              </a:solidFill>
              <a:miter lim="800000"/>
              <a:headEnd/>
              <a:tailEnd/>
            </a:ln>
            <a:effectLst>
              <a:outerShdw dist="35921" dir="2700000" algn="ctr" rotWithShape="0">
                <a:srgbClr val="C0C0C0"/>
              </a:outerShdw>
            </a:effectLst>
          </p:spPr>
          <p:txBody>
            <a:bodyPr wrap="none" tIns="27432" bIns="27432" anchor="ctr"/>
            <a:lstStyle/>
            <a:p>
              <a:pPr lvl="0">
                <a:defRPr/>
              </a:pPr>
              <a:endParaRPr lang="en-US" kern="0" dirty="0">
                <a:solidFill>
                  <a:sysClr val="windowText" lastClr="000000"/>
                </a:solidFill>
                <a:latin typeface="Verdana" pitchFamily="34" charset="0"/>
                <a:cs typeface="Arial" charset="0"/>
              </a:endParaRPr>
            </a:p>
          </p:txBody>
        </p:sp>
        <p:sp>
          <p:nvSpPr>
            <p:cNvPr id="121" name="Rectangle 78"/>
            <p:cNvSpPr>
              <a:spLocks noChangeArrowheads="1"/>
            </p:cNvSpPr>
            <p:nvPr/>
          </p:nvSpPr>
          <p:spPr bwMode="auto">
            <a:xfrm>
              <a:off x="4153" y="2085"/>
              <a:ext cx="40" cy="183"/>
            </a:xfrm>
            <a:prstGeom prst="rect">
              <a:avLst/>
            </a:prstGeom>
            <a:gradFill rotWithShape="0">
              <a:gsLst>
                <a:gs pos="0">
                  <a:srgbClr val="D60093">
                    <a:gamma/>
                    <a:tint val="47451"/>
                    <a:invGamma/>
                  </a:srgbClr>
                </a:gs>
                <a:gs pos="100000">
                  <a:srgbClr val="D60093"/>
                </a:gs>
              </a:gsLst>
              <a:lin ang="0" scaled="1"/>
            </a:gradFill>
            <a:ln w="6350">
              <a:solidFill>
                <a:srgbClr val="800080"/>
              </a:solidFill>
              <a:miter lim="800000"/>
              <a:headEnd/>
              <a:tailEnd/>
            </a:ln>
            <a:effectLst>
              <a:outerShdw dist="35921" dir="2700000" algn="ctr" rotWithShape="0">
                <a:srgbClr val="C0C0C0"/>
              </a:outerShdw>
            </a:effectLst>
          </p:spPr>
          <p:txBody>
            <a:bodyPr wrap="none" tIns="27432" bIns="27432" anchor="ctr"/>
            <a:lstStyle/>
            <a:p>
              <a:pPr lvl="0">
                <a:defRPr/>
              </a:pPr>
              <a:endParaRPr lang="en-US" kern="0" dirty="0">
                <a:solidFill>
                  <a:sysClr val="windowText" lastClr="000000"/>
                </a:solidFill>
                <a:latin typeface="Verdana" pitchFamily="34" charset="0"/>
                <a:cs typeface="Arial" charset="0"/>
              </a:endParaRPr>
            </a:p>
          </p:txBody>
        </p:sp>
        <p:sp>
          <p:nvSpPr>
            <p:cNvPr id="122" name="Rectangle 79"/>
            <p:cNvSpPr>
              <a:spLocks noChangeArrowheads="1"/>
            </p:cNvSpPr>
            <p:nvPr/>
          </p:nvSpPr>
          <p:spPr bwMode="auto">
            <a:xfrm>
              <a:off x="3839" y="2192"/>
              <a:ext cx="41" cy="136"/>
            </a:xfrm>
            <a:prstGeom prst="rect">
              <a:avLst/>
            </a:prstGeom>
            <a:gradFill rotWithShape="0">
              <a:gsLst>
                <a:gs pos="0">
                  <a:srgbClr val="D60093">
                    <a:gamma/>
                    <a:tint val="47451"/>
                    <a:invGamma/>
                  </a:srgbClr>
                </a:gs>
                <a:gs pos="100000">
                  <a:srgbClr val="D60093"/>
                </a:gs>
              </a:gsLst>
              <a:lin ang="0" scaled="1"/>
            </a:gradFill>
            <a:ln w="6350">
              <a:solidFill>
                <a:srgbClr val="800080"/>
              </a:solidFill>
              <a:miter lim="800000"/>
              <a:headEnd/>
              <a:tailEnd/>
            </a:ln>
            <a:effectLst>
              <a:outerShdw dist="35921" dir="2700000" algn="ctr" rotWithShape="0">
                <a:srgbClr val="C0C0C0"/>
              </a:outerShdw>
            </a:effectLst>
          </p:spPr>
          <p:txBody>
            <a:bodyPr wrap="none" tIns="27432" bIns="27432" anchor="ctr"/>
            <a:lstStyle/>
            <a:p>
              <a:pPr lvl="0">
                <a:defRPr/>
              </a:pPr>
              <a:endParaRPr lang="en-US" kern="0" dirty="0">
                <a:solidFill>
                  <a:sysClr val="windowText" lastClr="000000"/>
                </a:solidFill>
                <a:latin typeface="Verdana" pitchFamily="34" charset="0"/>
                <a:cs typeface="Arial" charset="0"/>
              </a:endParaRPr>
            </a:p>
          </p:txBody>
        </p:sp>
        <p:sp>
          <p:nvSpPr>
            <p:cNvPr id="123" name="Rectangle 80"/>
            <p:cNvSpPr>
              <a:spLocks noChangeArrowheads="1"/>
            </p:cNvSpPr>
            <p:nvPr/>
          </p:nvSpPr>
          <p:spPr bwMode="auto">
            <a:xfrm>
              <a:off x="3997" y="2102"/>
              <a:ext cx="40" cy="166"/>
            </a:xfrm>
            <a:prstGeom prst="rect">
              <a:avLst/>
            </a:prstGeom>
            <a:gradFill rotWithShape="0">
              <a:gsLst>
                <a:gs pos="0">
                  <a:srgbClr val="D60093">
                    <a:gamma/>
                    <a:tint val="47451"/>
                    <a:invGamma/>
                  </a:srgbClr>
                </a:gs>
                <a:gs pos="100000">
                  <a:srgbClr val="D60093"/>
                </a:gs>
              </a:gsLst>
              <a:lin ang="0" scaled="1"/>
            </a:gradFill>
            <a:ln w="6350">
              <a:solidFill>
                <a:srgbClr val="800080"/>
              </a:solidFill>
              <a:miter lim="800000"/>
              <a:headEnd/>
              <a:tailEnd/>
            </a:ln>
            <a:effectLst>
              <a:outerShdw dist="35921" dir="2700000" algn="ctr" rotWithShape="0">
                <a:srgbClr val="C0C0C0"/>
              </a:outerShdw>
            </a:effectLst>
          </p:spPr>
          <p:txBody>
            <a:bodyPr wrap="none" tIns="27432" bIns="27432" anchor="ctr"/>
            <a:lstStyle/>
            <a:p>
              <a:pPr lvl="0">
                <a:defRPr/>
              </a:pPr>
              <a:endParaRPr lang="en-US" kern="0" dirty="0">
                <a:solidFill>
                  <a:sysClr val="windowText" lastClr="000000"/>
                </a:solidFill>
                <a:latin typeface="Verdana" pitchFamily="34" charset="0"/>
                <a:cs typeface="Arial" charset="0"/>
              </a:endParaRPr>
            </a:p>
          </p:txBody>
        </p:sp>
        <p:sp>
          <p:nvSpPr>
            <p:cNvPr id="124" name="Rectangle 81"/>
            <p:cNvSpPr>
              <a:spLocks noChangeArrowheads="1"/>
            </p:cNvSpPr>
            <p:nvPr/>
          </p:nvSpPr>
          <p:spPr bwMode="auto">
            <a:xfrm>
              <a:off x="4075" y="2085"/>
              <a:ext cx="40" cy="183"/>
            </a:xfrm>
            <a:prstGeom prst="rect">
              <a:avLst/>
            </a:prstGeom>
            <a:gradFill rotWithShape="0">
              <a:gsLst>
                <a:gs pos="0">
                  <a:srgbClr val="D60093">
                    <a:gamma/>
                    <a:tint val="47451"/>
                    <a:invGamma/>
                  </a:srgbClr>
                </a:gs>
                <a:gs pos="100000">
                  <a:srgbClr val="D60093"/>
                </a:gs>
              </a:gsLst>
              <a:lin ang="0" scaled="1"/>
            </a:gradFill>
            <a:ln w="6350">
              <a:solidFill>
                <a:srgbClr val="800080"/>
              </a:solidFill>
              <a:miter lim="800000"/>
              <a:headEnd/>
              <a:tailEnd/>
            </a:ln>
            <a:effectLst>
              <a:outerShdw dist="35921" dir="2700000" algn="ctr" rotWithShape="0">
                <a:srgbClr val="C0C0C0"/>
              </a:outerShdw>
            </a:effectLst>
          </p:spPr>
          <p:txBody>
            <a:bodyPr wrap="none" tIns="27432" bIns="27432" anchor="ctr"/>
            <a:lstStyle/>
            <a:p>
              <a:pPr lvl="0">
                <a:defRPr/>
              </a:pPr>
              <a:endParaRPr lang="en-US" kern="0" dirty="0">
                <a:solidFill>
                  <a:sysClr val="windowText" lastClr="000000"/>
                </a:solidFill>
                <a:latin typeface="Verdana" pitchFamily="34" charset="0"/>
                <a:cs typeface="Arial" charset="0"/>
              </a:endParaRPr>
            </a:p>
          </p:txBody>
        </p:sp>
        <p:sp>
          <p:nvSpPr>
            <p:cNvPr id="125" name="Rectangle 82"/>
            <p:cNvSpPr>
              <a:spLocks noChangeArrowheads="1"/>
            </p:cNvSpPr>
            <p:nvPr/>
          </p:nvSpPr>
          <p:spPr bwMode="auto">
            <a:xfrm>
              <a:off x="4309" y="2085"/>
              <a:ext cx="40" cy="183"/>
            </a:xfrm>
            <a:prstGeom prst="rect">
              <a:avLst/>
            </a:prstGeom>
            <a:gradFill rotWithShape="0">
              <a:gsLst>
                <a:gs pos="0">
                  <a:srgbClr val="D60093">
                    <a:gamma/>
                    <a:tint val="47451"/>
                    <a:invGamma/>
                  </a:srgbClr>
                </a:gs>
                <a:gs pos="100000">
                  <a:srgbClr val="D60093"/>
                </a:gs>
              </a:gsLst>
              <a:lin ang="0" scaled="1"/>
            </a:gradFill>
            <a:ln w="6350">
              <a:solidFill>
                <a:srgbClr val="800080"/>
              </a:solidFill>
              <a:miter lim="800000"/>
              <a:headEnd/>
              <a:tailEnd/>
            </a:ln>
            <a:effectLst>
              <a:outerShdw dist="35921" dir="2700000" algn="ctr" rotWithShape="0">
                <a:srgbClr val="C0C0C0"/>
              </a:outerShdw>
            </a:effectLst>
          </p:spPr>
          <p:txBody>
            <a:bodyPr wrap="none" tIns="27432" bIns="27432" anchor="ctr"/>
            <a:lstStyle/>
            <a:p>
              <a:pPr lvl="0">
                <a:defRPr/>
              </a:pPr>
              <a:endParaRPr lang="en-US" kern="0" dirty="0">
                <a:solidFill>
                  <a:sysClr val="windowText" lastClr="000000"/>
                </a:solidFill>
                <a:latin typeface="Verdana" pitchFamily="34" charset="0"/>
                <a:cs typeface="Arial" charset="0"/>
              </a:endParaRPr>
            </a:p>
          </p:txBody>
        </p:sp>
        <p:sp>
          <p:nvSpPr>
            <p:cNvPr id="126" name="Rectangle 83"/>
            <p:cNvSpPr>
              <a:spLocks noChangeArrowheads="1"/>
            </p:cNvSpPr>
            <p:nvPr/>
          </p:nvSpPr>
          <p:spPr bwMode="auto">
            <a:xfrm>
              <a:off x="3918" y="2144"/>
              <a:ext cx="41" cy="136"/>
            </a:xfrm>
            <a:prstGeom prst="rect">
              <a:avLst/>
            </a:prstGeom>
            <a:gradFill rotWithShape="0">
              <a:gsLst>
                <a:gs pos="0">
                  <a:srgbClr val="D60093">
                    <a:gamma/>
                    <a:tint val="47451"/>
                    <a:invGamma/>
                  </a:srgbClr>
                </a:gs>
                <a:gs pos="100000">
                  <a:srgbClr val="D60093"/>
                </a:gs>
              </a:gsLst>
              <a:lin ang="0" scaled="1"/>
            </a:gradFill>
            <a:ln w="6350">
              <a:solidFill>
                <a:srgbClr val="800080"/>
              </a:solidFill>
              <a:miter lim="800000"/>
              <a:headEnd/>
              <a:tailEnd/>
            </a:ln>
            <a:effectLst>
              <a:outerShdw dist="35921" dir="2700000" algn="ctr" rotWithShape="0">
                <a:srgbClr val="C0C0C0"/>
              </a:outerShdw>
            </a:effectLst>
          </p:spPr>
          <p:txBody>
            <a:bodyPr wrap="none" tIns="27432" bIns="27432" anchor="ctr"/>
            <a:lstStyle/>
            <a:p>
              <a:pPr lvl="0">
                <a:defRPr/>
              </a:pPr>
              <a:endParaRPr lang="en-US" kern="0" dirty="0">
                <a:solidFill>
                  <a:sysClr val="windowText" lastClr="000000"/>
                </a:solidFill>
                <a:latin typeface="Verdana" pitchFamily="34" charset="0"/>
                <a:cs typeface="Arial" charset="0"/>
              </a:endParaRPr>
            </a:p>
          </p:txBody>
        </p:sp>
      </p:grpSp>
      <p:grpSp>
        <p:nvGrpSpPr>
          <p:cNvPr id="20" name="Group 84"/>
          <p:cNvGrpSpPr>
            <a:grpSpLocks/>
          </p:cNvGrpSpPr>
          <p:nvPr/>
        </p:nvGrpSpPr>
        <p:grpSpPr bwMode="auto">
          <a:xfrm>
            <a:off x="3114032" y="4207265"/>
            <a:ext cx="1439863" cy="1392240"/>
            <a:chOff x="2991" y="2791"/>
            <a:chExt cx="907" cy="877"/>
          </a:xfrm>
        </p:grpSpPr>
        <p:sp>
          <p:nvSpPr>
            <p:cNvPr id="107" name="AutoShape 85"/>
            <p:cNvSpPr>
              <a:spLocks noChangeArrowheads="1"/>
            </p:cNvSpPr>
            <p:nvPr/>
          </p:nvSpPr>
          <p:spPr bwMode="auto">
            <a:xfrm flipH="1">
              <a:off x="2991" y="3253"/>
              <a:ext cx="457" cy="415"/>
            </a:xfrm>
            <a:prstGeom prst="rightArrow">
              <a:avLst>
                <a:gd name="adj1" fmla="val 50000"/>
                <a:gd name="adj2" fmla="val 46674"/>
              </a:avLst>
            </a:prstGeom>
            <a:gradFill rotWithShape="0">
              <a:gsLst>
                <a:gs pos="0">
                  <a:srgbClr val="D60093"/>
                </a:gs>
                <a:gs pos="100000">
                  <a:srgbClr val="D60093">
                    <a:gamma/>
                    <a:tint val="47451"/>
                    <a:invGamma/>
                  </a:srgbClr>
                </a:gs>
              </a:gsLst>
              <a:lin ang="0" scaled="1"/>
            </a:gradFill>
            <a:ln w="6350">
              <a:solidFill>
                <a:srgbClr val="800080"/>
              </a:solidFill>
              <a:miter lim="800000"/>
              <a:headEnd/>
              <a:tailEnd/>
            </a:ln>
            <a:effectLst>
              <a:outerShdw dist="28398" dir="3806097" algn="ctr" rotWithShape="0">
                <a:srgbClr val="C0C0C0"/>
              </a:outerShdw>
            </a:effectLst>
          </p:spPr>
          <p:txBody>
            <a:bodyPr wrap="none" lIns="0" tIns="27432" bIns="27432" anchor="ctr"/>
            <a:lstStyle/>
            <a:p>
              <a:pPr lvl="0" algn="ctr">
                <a:defRPr/>
              </a:pPr>
              <a:r>
                <a:rPr lang="fr-FR" sz="1200" b="1" kern="0" spc="-30" dirty="0">
                  <a:solidFill>
                    <a:srgbClr val="FFFFFF"/>
                  </a:solidFill>
                  <a:effectLst>
                    <a:outerShdw blurRad="38100" dist="38100" dir="2700000" algn="tl">
                      <a:srgbClr val="000000"/>
                    </a:outerShdw>
                  </a:effectLst>
                  <a:latin typeface="Arial" charset="0"/>
                </a:rPr>
                <a:t>Déplacer</a:t>
              </a:r>
              <a:endParaRPr lang="fr-FR" sz="1200" b="1" kern="0" spc="-30" dirty="0">
                <a:solidFill>
                  <a:srgbClr val="FFFFFF"/>
                </a:solidFill>
                <a:effectLst>
                  <a:outerShdw blurRad="38100" dist="38100" dir="2700000" algn="tl">
                    <a:srgbClr val="000000"/>
                  </a:outerShdw>
                </a:effectLst>
                <a:latin typeface="Arial" charset="0"/>
                <a:cs typeface="Arial" charset="0"/>
              </a:endParaRPr>
            </a:p>
          </p:txBody>
        </p:sp>
        <p:sp>
          <p:nvSpPr>
            <p:cNvPr id="108" name="Rectangle 86"/>
            <p:cNvSpPr>
              <a:spLocks noChangeArrowheads="1"/>
            </p:cNvSpPr>
            <p:nvPr/>
          </p:nvSpPr>
          <p:spPr bwMode="auto">
            <a:xfrm>
              <a:off x="3544" y="3347"/>
              <a:ext cx="38" cy="196"/>
            </a:xfrm>
            <a:prstGeom prst="rect">
              <a:avLst/>
            </a:prstGeom>
            <a:gradFill rotWithShape="0">
              <a:gsLst>
                <a:gs pos="0">
                  <a:srgbClr val="D60093">
                    <a:gamma/>
                    <a:tint val="47451"/>
                    <a:invGamma/>
                  </a:srgbClr>
                </a:gs>
                <a:gs pos="100000">
                  <a:srgbClr val="D60093"/>
                </a:gs>
              </a:gsLst>
              <a:lin ang="0" scaled="1"/>
            </a:gradFill>
            <a:ln w="6350">
              <a:solidFill>
                <a:srgbClr val="800080"/>
              </a:solidFill>
              <a:miter lim="800000"/>
              <a:headEnd/>
              <a:tailEnd/>
            </a:ln>
            <a:effectLst>
              <a:outerShdw dist="28398" dir="3806097" algn="ctr" rotWithShape="0">
                <a:srgbClr val="C0C0C0"/>
              </a:outerShdw>
            </a:effectLst>
          </p:spPr>
          <p:txBody>
            <a:bodyPr wrap="none" tIns="27432" bIns="27432" anchor="ctr"/>
            <a:lstStyle/>
            <a:p>
              <a:pPr lvl="0">
                <a:defRPr/>
              </a:pPr>
              <a:endParaRPr lang="en-US" kern="0" dirty="0">
                <a:solidFill>
                  <a:sysClr val="windowText" lastClr="000000"/>
                </a:solidFill>
                <a:latin typeface="Verdana" pitchFamily="34" charset="0"/>
                <a:cs typeface="Arial" charset="0"/>
              </a:endParaRPr>
            </a:p>
          </p:txBody>
        </p:sp>
        <p:sp>
          <p:nvSpPr>
            <p:cNvPr id="109" name="Rectangle 87"/>
            <p:cNvSpPr>
              <a:spLocks noChangeArrowheads="1"/>
            </p:cNvSpPr>
            <p:nvPr/>
          </p:nvSpPr>
          <p:spPr bwMode="auto">
            <a:xfrm>
              <a:off x="3607" y="3305"/>
              <a:ext cx="37" cy="191"/>
            </a:xfrm>
            <a:prstGeom prst="rect">
              <a:avLst/>
            </a:prstGeom>
            <a:gradFill rotWithShape="0">
              <a:gsLst>
                <a:gs pos="0">
                  <a:srgbClr val="D60093">
                    <a:gamma/>
                    <a:tint val="47451"/>
                    <a:invGamma/>
                  </a:srgbClr>
                </a:gs>
                <a:gs pos="100000">
                  <a:srgbClr val="D60093"/>
                </a:gs>
              </a:gsLst>
              <a:lin ang="0" scaled="1"/>
            </a:gradFill>
            <a:ln w="6350">
              <a:solidFill>
                <a:srgbClr val="800080"/>
              </a:solidFill>
              <a:miter lim="800000"/>
              <a:headEnd/>
              <a:tailEnd/>
            </a:ln>
            <a:effectLst>
              <a:outerShdw dist="28398" dir="3806097" algn="ctr" rotWithShape="0">
                <a:srgbClr val="C0C0C0"/>
              </a:outerShdw>
            </a:effectLst>
          </p:spPr>
          <p:txBody>
            <a:bodyPr wrap="none" tIns="27432" bIns="27432" anchor="ctr"/>
            <a:lstStyle/>
            <a:p>
              <a:pPr lvl="0">
                <a:defRPr/>
              </a:pPr>
              <a:endParaRPr lang="en-US" kern="0" dirty="0">
                <a:solidFill>
                  <a:sysClr val="windowText" lastClr="000000"/>
                </a:solidFill>
                <a:latin typeface="Verdana" pitchFamily="34" charset="0"/>
                <a:cs typeface="Arial" charset="0"/>
              </a:endParaRPr>
            </a:p>
          </p:txBody>
        </p:sp>
        <p:sp>
          <p:nvSpPr>
            <p:cNvPr id="110" name="Rectangle 88"/>
            <p:cNvSpPr>
              <a:spLocks noChangeArrowheads="1"/>
            </p:cNvSpPr>
            <p:nvPr/>
          </p:nvSpPr>
          <p:spPr bwMode="auto">
            <a:xfrm>
              <a:off x="3481" y="3369"/>
              <a:ext cx="38" cy="198"/>
            </a:xfrm>
            <a:prstGeom prst="rect">
              <a:avLst/>
            </a:prstGeom>
            <a:gradFill rotWithShape="0">
              <a:gsLst>
                <a:gs pos="0">
                  <a:srgbClr val="D60093">
                    <a:gamma/>
                    <a:tint val="47451"/>
                    <a:invGamma/>
                  </a:srgbClr>
                </a:gs>
                <a:gs pos="100000">
                  <a:srgbClr val="D60093"/>
                </a:gs>
              </a:gsLst>
              <a:lin ang="0" scaled="1"/>
            </a:gradFill>
            <a:ln w="6350">
              <a:solidFill>
                <a:srgbClr val="800080"/>
              </a:solidFill>
              <a:miter lim="800000"/>
              <a:headEnd/>
              <a:tailEnd/>
            </a:ln>
            <a:effectLst>
              <a:outerShdw dist="28398" dir="3806097" algn="ctr" rotWithShape="0">
                <a:srgbClr val="C0C0C0"/>
              </a:outerShdw>
            </a:effectLst>
          </p:spPr>
          <p:txBody>
            <a:bodyPr wrap="none" tIns="27432" bIns="27432" anchor="ctr"/>
            <a:lstStyle/>
            <a:p>
              <a:pPr lvl="0">
                <a:defRPr/>
              </a:pPr>
              <a:endParaRPr lang="en-US" kern="0" dirty="0">
                <a:solidFill>
                  <a:sysClr val="windowText" lastClr="000000"/>
                </a:solidFill>
                <a:latin typeface="Verdana" pitchFamily="34" charset="0"/>
                <a:cs typeface="Arial" charset="0"/>
              </a:endParaRPr>
            </a:p>
          </p:txBody>
        </p:sp>
        <p:sp>
          <p:nvSpPr>
            <p:cNvPr id="111" name="Rectangle 89"/>
            <p:cNvSpPr>
              <a:spLocks noChangeArrowheads="1"/>
            </p:cNvSpPr>
            <p:nvPr/>
          </p:nvSpPr>
          <p:spPr bwMode="auto">
            <a:xfrm>
              <a:off x="3670" y="3250"/>
              <a:ext cx="37" cy="187"/>
            </a:xfrm>
            <a:prstGeom prst="rect">
              <a:avLst/>
            </a:prstGeom>
            <a:gradFill rotWithShape="0">
              <a:gsLst>
                <a:gs pos="0">
                  <a:srgbClr val="D60093">
                    <a:gamma/>
                    <a:tint val="47451"/>
                    <a:invGamma/>
                  </a:srgbClr>
                </a:gs>
                <a:gs pos="100000">
                  <a:srgbClr val="D60093"/>
                </a:gs>
              </a:gsLst>
              <a:lin ang="0" scaled="1"/>
            </a:gradFill>
            <a:ln w="6350">
              <a:solidFill>
                <a:srgbClr val="800080"/>
              </a:solidFill>
              <a:miter lim="800000"/>
              <a:headEnd/>
              <a:tailEnd/>
            </a:ln>
            <a:effectLst>
              <a:outerShdw dist="28398" dir="3806097" algn="ctr" rotWithShape="0">
                <a:srgbClr val="C0C0C0"/>
              </a:outerShdw>
            </a:effectLst>
          </p:spPr>
          <p:txBody>
            <a:bodyPr wrap="none" tIns="27432" bIns="27432" anchor="ctr"/>
            <a:lstStyle/>
            <a:p>
              <a:pPr lvl="0">
                <a:defRPr/>
              </a:pPr>
              <a:endParaRPr lang="en-US" kern="0" dirty="0">
                <a:solidFill>
                  <a:sysClr val="windowText" lastClr="000000"/>
                </a:solidFill>
                <a:latin typeface="Verdana" pitchFamily="34" charset="0"/>
                <a:cs typeface="Arial" charset="0"/>
              </a:endParaRPr>
            </a:p>
          </p:txBody>
        </p:sp>
        <p:sp>
          <p:nvSpPr>
            <p:cNvPr id="112" name="Rectangle 90"/>
            <p:cNvSpPr>
              <a:spLocks noChangeArrowheads="1"/>
            </p:cNvSpPr>
            <p:nvPr/>
          </p:nvSpPr>
          <p:spPr bwMode="auto">
            <a:xfrm>
              <a:off x="3732" y="3184"/>
              <a:ext cx="37" cy="187"/>
            </a:xfrm>
            <a:prstGeom prst="rect">
              <a:avLst/>
            </a:prstGeom>
            <a:gradFill rotWithShape="0">
              <a:gsLst>
                <a:gs pos="0">
                  <a:srgbClr val="D60093">
                    <a:gamma/>
                    <a:tint val="47451"/>
                    <a:invGamma/>
                  </a:srgbClr>
                </a:gs>
                <a:gs pos="100000">
                  <a:srgbClr val="D60093"/>
                </a:gs>
              </a:gsLst>
              <a:lin ang="0" scaled="1"/>
            </a:gradFill>
            <a:ln w="6350">
              <a:solidFill>
                <a:srgbClr val="800080"/>
              </a:solidFill>
              <a:miter lim="800000"/>
              <a:headEnd/>
              <a:tailEnd/>
            </a:ln>
            <a:effectLst>
              <a:outerShdw dist="28398" dir="3806097" algn="ctr" rotWithShape="0">
                <a:srgbClr val="C0C0C0"/>
              </a:outerShdw>
            </a:effectLst>
          </p:spPr>
          <p:txBody>
            <a:bodyPr wrap="none" tIns="27432" bIns="27432" anchor="ctr"/>
            <a:lstStyle/>
            <a:p>
              <a:pPr lvl="0">
                <a:defRPr/>
              </a:pPr>
              <a:endParaRPr lang="en-US" kern="0" dirty="0">
                <a:solidFill>
                  <a:sysClr val="windowText" lastClr="000000"/>
                </a:solidFill>
                <a:latin typeface="Verdana" pitchFamily="34" charset="0"/>
                <a:cs typeface="Arial" charset="0"/>
              </a:endParaRPr>
            </a:p>
          </p:txBody>
        </p:sp>
        <p:sp>
          <p:nvSpPr>
            <p:cNvPr id="113" name="Rectangle 91"/>
            <p:cNvSpPr>
              <a:spLocks noChangeArrowheads="1"/>
            </p:cNvSpPr>
            <p:nvPr/>
          </p:nvSpPr>
          <p:spPr bwMode="auto">
            <a:xfrm>
              <a:off x="3795" y="3100"/>
              <a:ext cx="37" cy="187"/>
            </a:xfrm>
            <a:prstGeom prst="rect">
              <a:avLst/>
            </a:prstGeom>
            <a:gradFill rotWithShape="0">
              <a:gsLst>
                <a:gs pos="0">
                  <a:srgbClr val="D60093">
                    <a:gamma/>
                    <a:tint val="47451"/>
                    <a:invGamma/>
                  </a:srgbClr>
                </a:gs>
                <a:gs pos="100000">
                  <a:srgbClr val="D60093"/>
                </a:gs>
              </a:gsLst>
              <a:lin ang="0" scaled="1"/>
            </a:gradFill>
            <a:ln w="6350">
              <a:solidFill>
                <a:srgbClr val="800080"/>
              </a:solidFill>
              <a:miter lim="800000"/>
              <a:headEnd/>
              <a:tailEnd/>
            </a:ln>
            <a:effectLst>
              <a:outerShdw dist="28398" dir="3806097" algn="ctr" rotWithShape="0">
                <a:srgbClr val="C0C0C0"/>
              </a:outerShdw>
            </a:effectLst>
          </p:spPr>
          <p:txBody>
            <a:bodyPr wrap="none" tIns="27432" bIns="27432" anchor="ctr"/>
            <a:lstStyle/>
            <a:p>
              <a:pPr lvl="0">
                <a:defRPr/>
              </a:pPr>
              <a:endParaRPr lang="en-US" kern="0" dirty="0">
                <a:solidFill>
                  <a:sysClr val="windowText" lastClr="000000"/>
                </a:solidFill>
                <a:latin typeface="Verdana" pitchFamily="34" charset="0"/>
                <a:cs typeface="Arial" charset="0"/>
              </a:endParaRPr>
            </a:p>
          </p:txBody>
        </p:sp>
        <p:sp>
          <p:nvSpPr>
            <p:cNvPr id="114" name="Rectangle 92"/>
            <p:cNvSpPr>
              <a:spLocks noChangeArrowheads="1"/>
            </p:cNvSpPr>
            <p:nvPr/>
          </p:nvSpPr>
          <p:spPr bwMode="auto">
            <a:xfrm>
              <a:off x="3861" y="2989"/>
              <a:ext cx="37" cy="160"/>
            </a:xfrm>
            <a:prstGeom prst="rect">
              <a:avLst/>
            </a:prstGeom>
            <a:gradFill rotWithShape="0">
              <a:gsLst>
                <a:gs pos="0">
                  <a:srgbClr val="D60093">
                    <a:gamma/>
                    <a:tint val="47451"/>
                    <a:invGamma/>
                  </a:srgbClr>
                </a:gs>
                <a:gs pos="100000">
                  <a:srgbClr val="D60093"/>
                </a:gs>
              </a:gsLst>
              <a:lin ang="0" scaled="1"/>
            </a:gradFill>
            <a:ln w="6350">
              <a:solidFill>
                <a:srgbClr val="800080"/>
              </a:solidFill>
              <a:miter lim="800000"/>
              <a:headEnd/>
              <a:tailEnd/>
            </a:ln>
            <a:effectLst>
              <a:outerShdw dist="28398" dir="3806097" algn="ctr" rotWithShape="0">
                <a:srgbClr val="C0C0C0"/>
              </a:outerShdw>
            </a:effectLst>
          </p:spPr>
          <p:txBody>
            <a:bodyPr wrap="none" tIns="27432" bIns="27432" anchor="ctr"/>
            <a:lstStyle/>
            <a:p>
              <a:pPr lvl="0">
                <a:defRPr/>
              </a:pPr>
              <a:endParaRPr lang="en-US" kern="0" dirty="0">
                <a:solidFill>
                  <a:sysClr val="windowText" lastClr="000000"/>
                </a:solidFill>
                <a:latin typeface="Verdana" pitchFamily="34" charset="0"/>
                <a:cs typeface="Arial" charset="0"/>
              </a:endParaRPr>
            </a:p>
          </p:txBody>
        </p:sp>
        <p:sp>
          <p:nvSpPr>
            <p:cNvPr id="115" name="Rectangle 93"/>
            <p:cNvSpPr>
              <a:spLocks noChangeArrowheads="1"/>
            </p:cNvSpPr>
            <p:nvPr/>
          </p:nvSpPr>
          <p:spPr bwMode="auto">
            <a:xfrm>
              <a:off x="3813" y="2878"/>
              <a:ext cx="37" cy="130"/>
            </a:xfrm>
            <a:prstGeom prst="rect">
              <a:avLst/>
            </a:prstGeom>
            <a:gradFill rotWithShape="0">
              <a:gsLst>
                <a:gs pos="0">
                  <a:srgbClr val="D60093">
                    <a:gamma/>
                    <a:tint val="47451"/>
                    <a:invGamma/>
                  </a:srgbClr>
                </a:gs>
                <a:gs pos="100000">
                  <a:srgbClr val="D60093"/>
                </a:gs>
              </a:gsLst>
              <a:lin ang="0" scaled="1"/>
            </a:gradFill>
            <a:ln w="6350">
              <a:solidFill>
                <a:srgbClr val="800080"/>
              </a:solidFill>
              <a:miter lim="800000"/>
              <a:headEnd/>
              <a:tailEnd/>
            </a:ln>
            <a:effectLst>
              <a:outerShdw dist="28398" dir="3806097" algn="ctr" rotWithShape="0">
                <a:srgbClr val="C0C0C0"/>
              </a:outerShdw>
            </a:effectLst>
          </p:spPr>
          <p:txBody>
            <a:bodyPr wrap="none" tIns="27432" bIns="27432" anchor="ctr"/>
            <a:lstStyle/>
            <a:p>
              <a:pPr lvl="0">
                <a:defRPr/>
              </a:pPr>
              <a:endParaRPr lang="en-US" kern="0" dirty="0">
                <a:solidFill>
                  <a:sysClr val="windowText" lastClr="000000"/>
                </a:solidFill>
                <a:latin typeface="Verdana" pitchFamily="34" charset="0"/>
                <a:cs typeface="Arial" charset="0"/>
              </a:endParaRPr>
            </a:p>
          </p:txBody>
        </p:sp>
        <p:sp>
          <p:nvSpPr>
            <p:cNvPr id="116" name="Rectangle 94"/>
            <p:cNvSpPr>
              <a:spLocks noChangeArrowheads="1"/>
            </p:cNvSpPr>
            <p:nvPr/>
          </p:nvSpPr>
          <p:spPr bwMode="auto">
            <a:xfrm>
              <a:off x="3759" y="2791"/>
              <a:ext cx="37" cy="130"/>
            </a:xfrm>
            <a:prstGeom prst="rect">
              <a:avLst/>
            </a:prstGeom>
            <a:gradFill rotWithShape="0">
              <a:gsLst>
                <a:gs pos="0">
                  <a:srgbClr val="D60093">
                    <a:gamma/>
                    <a:tint val="47451"/>
                    <a:invGamma/>
                  </a:srgbClr>
                </a:gs>
                <a:gs pos="100000">
                  <a:srgbClr val="D60093"/>
                </a:gs>
              </a:gsLst>
              <a:lin ang="0" scaled="1"/>
            </a:gradFill>
            <a:ln w="6350">
              <a:solidFill>
                <a:srgbClr val="800080"/>
              </a:solidFill>
              <a:miter lim="800000"/>
              <a:headEnd/>
              <a:tailEnd/>
            </a:ln>
            <a:effectLst>
              <a:outerShdw dist="28398" dir="3806097" algn="ctr" rotWithShape="0">
                <a:srgbClr val="C0C0C0"/>
              </a:outerShdw>
            </a:effectLst>
          </p:spPr>
          <p:txBody>
            <a:bodyPr wrap="none" tIns="27432" bIns="27432" anchor="ctr"/>
            <a:lstStyle/>
            <a:p>
              <a:pPr lvl="0">
                <a:defRPr/>
              </a:pPr>
              <a:endParaRPr lang="en-US" kern="0" dirty="0">
                <a:solidFill>
                  <a:sysClr val="windowText" lastClr="000000"/>
                </a:solidFill>
                <a:latin typeface="Verdana" pitchFamily="34" charset="0"/>
                <a:cs typeface="Arial" charset="0"/>
              </a:endParaRPr>
            </a:p>
          </p:txBody>
        </p:sp>
      </p:gr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979" y="2786085"/>
            <a:ext cx="831570" cy="652463"/>
          </a:xfrm>
          <a:prstGeom prst="rect">
            <a:avLst/>
          </a:prstGeom>
        </p:spPr>
      </p:pic>
      <p:sp>
        <p:nvSpPr>
          <p:cNvPr id="22" name="AutoShape 47"/>
          <p:cNvSpPr>
            <a:spLocks noChangeArrowheads="1"/>
          </p:cNvSpPr>
          <p:nvPr/>
        </p:nvSpPr>
        <p:spPr bwMode="auto">
          <a:xfrm flipH="1">
            <a:off x="2640528" y="2973689"/>
            <a:ext cx="657225" cy="442913"/>
          </a:xfrm>
          <a:prstGeom prst="parallelogram">
            <a:avLst>
              <a:gd name="adj" fmla="val 0"/>
            </a:avLst>
          </a:prstGeom>
          <a:noFill/>
          <a:ln w="9525">
            <a:noFill/>
            <a:miter lim="800000"/>
            <a:headEnd/>
            <a:tailEnd/>
          </a:ln>
          <a:effectLst/>
          <a:extLst>
            <a:ext uri="{AF507438-7753-43E0-B8FC-AC1667EBCBE1}">
              <a14:hiddenEffects xmlns:a14="http://schemas.microsoft.com/office/drawing/2010/main">
                <a:effectLst>
                  <a:outerShdw dist="45791" dir="2021404" algn="ctr" rotWithShape="0">
                    <a:srgbClr val="969696"/>
                  </a:outerShdw>
                </a:effectLst>
              </a14:hiddenEffects>
            </a:ext>
          </a:extLst>
        </p:spPr>
        <p:txBody>
          <a:bodyPr wrap="none" tIns="27432" bIns="27432" anchor="ctr"/>
          <a:lstStyle/>
          <a:p>
            <a:pPr lvl="0" algn="ctr">
              <a:defRPr/>
            </a:pPr>
            <a:r>
              <a:rPr lang="fr-FR" sz="1600" b="1" kern="0" dirty="0">
                <a:solidFill>
                  <a:sysClr val="windowText" lastClr="000000"/>
                </a:solidFill>
                <a:latin typeface="Verdana" pitchFamily="34" charset="0"/>
              </a:rPr>
              <a:t>Élise</a:t>
            </a: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0188" y="1975096"/>
            <a:ext cx="831570" cy="652463"/>
          </a:xfrm>
          <a:prstGeom prst="rect">
            <a:avLst/>
          </a:prstGeom>
        </p:spPr>
      </p:pic>
      <p:sp>
        <p:nvSpPr>
          <p:cNvPr id="24" name="AutoShape 47"/>
          <p:cNvSpPr>
            <a:spLocks noChangeArrowheads="1"/>
          </p:cNvSpPr>
          <p:nvPr/>
        </p:nvSpPr>
        <p:spPr bwMode="auto">
          <a:xfrm flipH="1">
            <a:off x="5356384" y="2129946"/>
            <a:ext cx="657225" cy="488367"/>
          </a:xfrm>
          <a:prstGeom prst="parallelogram">
            <a:avLst>
              <a:gd name="adj" fmla="val 0"/>
            </a:avLst>
          </a:prstGeom>
          <a:noFill/>
          <a:ln w="9525">
            <a:noFill/>
            <a:miter lim="800000"/>
            <a:headEnd/>
            <a:tailEnd/>
          </a:ln>
          <a:effectLst/>
          <a:extLst>
            <a:ext uri="{AF507438-7753-43E0-B8FC-AC1667EBCBE1}">
              <a14:hiddenEffects xmlns:a14="http://schemas.microsoft.com/office/drawing/2010/main">
                <a:effectLst>
                  <a:outerShdw dist="45791" dir="2021404" algn="ctr" rotWithShape="0">
                    <a:srgbClr val="969696"/>
                  </a:outerShdw>
                </a:effectLst>
              </a14:hiddenEffects>
            </a:ext>
          </a:extLst>
        </p:spPr>
        <p:txBody>
          <a:bodyPr wrap="none" tIns="27432" bIns="27432" anchor="ctr"/>
          <a:lstStyle/>
          <a:p>
            <a:pPr lvl="0" algn="ctr">
              <a:defRPr/>
            </a:pPr>
            <a:r>
              <a:rPr lang="fr-FR" sz="1150" b="1" kern="0" spc="-30" dirty="0">
                <a:solidFill>
                  <a:sysClr val="windowText" lastClr="000000"/>
                </a:solidFill>
                <a:latin typeface="Verdana" pitchFamily="34" charset="0"/>
              </a:rPr>
              <a:t>Données</a:t>
            </a:r>
          </a:p>
        </p:txBody>
      </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3634" y="3603220"/>
            <a:ext cx="831570" cy="652463"/>
          </a:xfrm>
          <a:prstGeom prst="rect">
            <a:avLst/>
          </a:prstGeom>
        </p:spPr>
      </p:pic>
      <p:sp>
        <p:nvSpPr>
          <p:cNvPr id="26" name="AutoShape 47"/>
          <p:cNvSpPr>
            <a:spLocks noChangeArrowheads="1"/>
          </p:cNvSpPr>
          <p:nvPr/>
        </p:nvSpPr>
        <p:spPr bwMode="auto">
          <a:xfrm flipH="1">
            <a:off x="1821183" y="3790824"/>
            <a:ext cx="657225" cy="442913"/>
          </a:xfrm>
          <a:prstGeom prst="parallelogram">
            <a:avLst>
              <a:gd name="adj" fmla="val 0"/>
            </a:avLst>
          </a:prstGeom>
          <a:noFill/>
          <a:ln w="9525">
            <a:noFill/>
            <a:miter lim="800000"/>
            <a:headEnd/>
            <a:tailEnd/>
          </a:ln>
          <a:effectLst/>
          <a:extLst>
            <a:ext uri="{AF507438-7753-43E0-B8FC-AC1667EBCBE1}">
              <a14:hiddenEffects xmlns:a14="http://schemas.microsoft.com/office/drawing/2010/main">
                <a:effectLst>
                  <a:outerShdw dist="45791" dir="2021404" algn="ctr" rotWithShape="0">
                    <a:srgbClr val="969696"/>
                  </a:outerShdw>
                </a:effectLst>
              </a14:hiddenEffects>
            </a:ext>
          </a:extLst>
        </p:spPr>
        <p:txBody>
          <a:bodyPr wrap="none" tIns="27432" bIns="27432" anchor="ctr"/>
          <a:lstStyle/>
          <a:p>
            <a:pPr lvl="0" algn="ctr">
              <a:defRPr/>
            </a:pPr>
            <a:r>
              <a:rPr lang="fr-FR" sz="1600" b="1" kern="0" dirty="0">
                <a:solidFill>
                  <a:sysClr val="windowText" lastClr="000000"/>
                </a:solidFill>
                <a:latin typeface="Verdana" pitchFamily="34" charset="0"/>
              </a:rPr>
              <a:t>Public</a:t>
            </a:r>
          </a:p>
        </p:txBody>
      </p:sp>
      <p:sp>
        <p:nvSpPr>
          <p:cNvPr id="27" name="Freeform 8"/>
          <p:cNvSpPr>
            <a:spLocks noChangeAspect="1" noEditPoints="1"/>
          </p:cNvSpPr>
          <p:nvPr/>
        </p:nvSpPr>
        <p:spPr bwMode="auto">
          <a:xfrm>
            <a:off x="2966587" y="2275605"/>
            <a:ext cx="1189139" cy="536910"/>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28" name="AutoShape 47"/>
          <p:cNvSpPr>
            <a:spLocks noChangeArrowheads="1"/>
          </p:cNvSpPr>
          <p:nvPr/>
        </p:nvSpPr>
        <p:spPr bwMode="auto">
          <a:xfrm flipH="1">
            <a:off x="3388599" y="2292856"/>
            <a:ext cx="657225" cy="442913"/>
          </a:xfrm>
          <a:prstGeom prst="parallelogram">
            <a:avLst>
              <a:gd name="adj" fmla="val 0"/>
            </a:avLst>
          </a:prstGeom>
          <a:noFill/>
          <a:ln w="9525">
            <a:noFill/>
            <a:miter lim="800000"/>
            <a:headEnd/>
            <a:tailEnd/>
          </a:ln>
          <a:effectLst/>
          <a:extLst>
            <a:ext uri="{AF507438-7753-43E0-B8FC-AC1667EBCBE1}">
              <a14:hiddenEffects xmlns:a14="http://schemas.microsoft.com/office/drawing/2010/main">
                <a:effectLst>
                  <a:outerShdw dist="45791" dir="2021404" algn="ctr" rotWithShape="0">
                    <a:srgbClr val="969696"/>
                  </a:outerShdw>
                </a:effectLst>
              </a14:hiddenEffects>
            </a:ext>
          </a:extLst>
        </p:spPr>
        <p:txBody>
          <a:bodyPr wrap="none" tIns="27432" bIns="27432" anchor="ctr"/>
          <a:lstStyle/>
          <a:p>
            <a:pPr lvl="0" algn="ctr">
              <a:defRPr/>
            </a:pPr>
            <a:r>
              <a:rPr lang="fr-FR" sz="1400" b="1" kern="0" dirty="0">
                <a:solidFill>
                  <a:sysClr val="windowText" lastClr="000000"/>
                </a:solidFill>
                <a:latin typeface="Verdana" pitchFamily="34" charset="0"/>
              </a:rPr>
              <a:t>Aucun</a:t>
            </a:r>
          </a:p>
        </p:txBody>
      </p:sp>
      <p:sp>
        <p:nvSpPr>
          <p:cNvPr id="29" name="Freeform 8"/>
          <p:cNvSpPr>
            <a:spLocks noChangeAspect="1" noEditPoints="1"/>
          </p:cNvSpPr>
          <p:nvPr/>
        </p:nvSpPr>
        <p:spPr bwMode="auto">
          <a:xfrm>
            <a:off x="5908032" y="1450352"/>
            <a:ext cx="1496896" cy="675866"/>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30" name="AutoShape 47"/>
          <p:cNvSpPr>
            <a:spLocks noChangeArrowheads="1"/>
          </p:cNvSpPr>
          <p:nvPr/>
        </p:nvSpPr>
        <p:spPr bwMode="auto">
          <a:xfrm flipH="1">
            <a:off x="6276461" y="1564705"/>
            <a:ext cx="968727" cy="442913"/>
          </a:xfrm>
          <a:prstGeom prst="parallelogram">
            <a:avLst>
              <a:gd name="adj" fmla="val 0"/>
            </a:avLst>
          </a:prstGeom>
          <a:noFill/>
          <a:ln w="9525">
            <a:noFill/>
            <a:miter lim="800000"/>
            <a:headEnd/>
            <a:tailEnd/>
          </a:ln>
          <a:effectLst/>
          <a:extLst>
            <a:ext uri="{AF507438-7753-43E0-B8FC-AC1667EBCBE1}">
              <a14:hiddenEffects xmlns:a14="http://schemas.microsoft.com/office/drawing/2010/main">
                <a:effectLst>
                  <a:outerShdw dist="45791" dir="2021404" algn="ctr" rotWithShape="0">
                    <a:srgbClr val="969696"/>
                  </a:outerShdw>
                </a:effectLst>
              </a14:hiddenEffects>
            </a:ext>
          </a:extLst>
        </p:spPr>
        <p:txBody>
          <a:bodyPr wrap="none" tIns="27432" bIns="27432" anchor="ctr"/>
          <a:lstStyle/>
          <a:p>
            <a:pPr lvl="0" algn="ctr">
              <a:defRPr/>
            </a:pPr>
            <a:r>
              <a:rPr lang="fr-FR" sz="1100" b="1" kern="0" dirty="0">
                <a:solidFill>
                  <a:sysClr val="windowText" lastClr="000000"/>
                </a:solidFill>
                <a:latin typeface="Verdana" pitchFamily="34" charset="0"/>
              </a:rPr>
              <a:t>Contrôle total</a:t>
            </a:r>
          </a:p>
        </p:txBody>
      </p:sp>
      <p:grpSp>
        <p:nvGrpSpPr>
          <p:cNvPr id="31" name="Group 30"/>
          <p:cNvGrpSpPr/>
          <p:nvPr/>
        </p:nvGrpSpPr>
        <p:grpSpPr>
          <a:xfrm>
            <a:off x="1346299" y="3103977"/>
            <a:ext cx="1189139" cy="536910"/>
            <a:chOff x="1019419" y="4142010"/>
            <a:chExt cx="1189139" cy="536910"/>
          </a:xfrm>
        </p:grpSpPr>
        <p:sp>
          <p:nvSpPr>
            <p:cNvPr id="105" name="Freeform 8"/>
            <p:cNvSpPr>
              <a:spLocks noChangeAspect="1" noEditPoints="1"/>
            </p:cNvSpPr>
            <p:nvPr/>
          </p:nvSpPr>
          <p:spPr bwMode="auto">
            <a:xfrm>
              <a:off x="1019419" y="4142010"/>
              <a:ext cx="1189139" cy="536910"/>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106" name="AutoShape 47"/>
            <p:cNvSpPr>
              <a:spLocks noChangeArrowheads="1"/>
            </p:cNvSpPr>
            <p:nvPr/>
          </p:nvSpPr>
          <p:spPr bwMode="auto">
            <a:xfrm flipH="1">
              <a:off x="1375043" y="4159261"/>
              <a:ext cx="657225" cy="442913"/>
            </a:xfrm>
            <a:prstGeom prst="parallelogram">
              <a:avLst>
                <a:gd name="adj" fmla="val 0"/>
              </a:avLst>
            </a:prstGeom>
            <a:noFill/>
            <a:ln w="9525">
              <a:noFill/>
              <a:miter lim="800000"/>
              <a:headEnd/>
              <a:tailEnd/>
            </a:ln>
            <a:effectLst/>
            <a:extLst>
              <a:ext uri="{AF507438-7753-43E0-B8FC-AC1667EBCBE1}">
                <a14:hiddenEffects xmlns:a14="http://schemas.microsoft.com/office/drawing/2010/main">
                  <a:effectLst>
                    <a:outerShdw dist="45791" dir="2021404" algn="ctr" rotWithShape="0">
                      <a:srgbClr val="969696"/>
                    </a:outerShdw>
                  </a:effectLst>
                </a14:hiddenEffects>
              </a:ext>
            </a:extLst>
          </p:spPr>
          <p:txBody>
            <a:bodyPr wrap="none" tIns="27432" bIns="27432" anchor="ctr"/>
            <a:lstStyle/>
            <a:p>
              <a:pPr lvl="0" algn="ctr">
                <a:defRPr/>
              </a:pPr>
              <a:r>
                <a:rPr lang="fr-FR" sz="1000" b="1" kern="0" spc="-30" dirty="0">
                  <a:solidFill>
                    <a:sysClr val="windowText" lastClr="000000"/>
                  </a:solidFill>
                  <a:latin typeface="Verdana" pitchFamily="34" charset="0"/>
                </a:rPr>
                <a:t>Modification</a:t>
              </a:r>
            </a:p>
          </p:txBody>
        </p:sp>
      </p:grpSp>
      <p:grpSp>
        <p:nvGrpSpPr>
          <p:cNvPr id="32" name="Group 31"/>
          <p:cNvGrpSpPr/>
          <p:nvPr/>
        </p:nvGrpSpPr>
        <p:grpSpPr>
          <a:xfrm>
            <a:off x="5277796" y="4021527"/>
            <a:ext cx="3242377" cy="2005015"/>
            <a:chOff x="5277796" y="4021527"/>
            <a:chExt cx="3242377" cy="2005015"/>
          </a:xfrm>
        </p:grpSpPr>
        <p:sp>
          <p:nvSpPr>
            <p:cNvPr id="98" name="Freeform 95"/>
            <p:cNvSpPr>
              <a:spLocks/>
            </p:cNvSpPr>
            <p:nvPr/>
          </p:nvSpPr>
          <p:spPr bwMode="auto">
            <a:xfrm rot="18609854" flipH="1">
              <a:off x="5504808" y="4115190"/>
              <a:ext cx="1489077" cy="1679576"/>
            </a:xfrm>
            <a:custGeom>
              <a:avLst/>
              <a:gdLst>
                <a:gd name="T0" fmla="*/ 557 w 938"/>
                <a:gd name="T1" fmla="*/ 1058 h 1058"/>
                <a:gd name="T2" fmla="*/ 573 w 938"/>
                <a:gd name="T3" fmla="*/ 741 h 1058"/>
                <a:gd name="T4" fmla="*/ 607 w 938"/>
                <a:gd name="T5" fmla="*/ 693 h 1058"/>
                <a:gd name="T6" fmla="*/ 638 w 938"/>
                <a:gd name="T7" fmla="*/ 655 h 1058"/>
                <a:gd name="T8" fmla="*/ 677 w 938"/>
                <a:gd name="T9" fmla="*/ 614 h 1058"/>
                <a:gd name="T10" fmla="*/ 709 w 938"/>
                <a:gd name="T11" fmla="*/ 580 h 1058"/>
                <a:gd name="T12" fmla="*/ 740 w 938"/>
                <a:gd name="T13" fmla="*/ 553 h 1058"/>
                <a:gd name="T14" fmla="*/ 765 w 938"/>
                <a:gd name="T15" fmla="*/ 532 h 1058"/>
                <a:gd name="T16" fmla="*/ 794 w 938"/>
                <a:gd name="T17" fmla="*/ 513 h 1058"/>
                <a:gd name="T18" fmla="*/ 830 w 938"/>
                <a:gd name="T19" fmla="*/ 492 h 1058"/>
                <a:gd name="T20" fmla="*/ 938 w 938"/>
                <a:gd name="T21" fmla="*/ 309 h 1058"/>
                <a:gd name="T22" fmla="*/ 734 w 938"/>
                <a:gd name="T23" fmla="*/ 367 h 1058"/>
                <a:gd name="T24" fmla="*/ 696 w 938"/>
                <a:gd name="T25" fmla="*/ 390 h 1058"/>
                <a:gd name="T26" fmla="*/ 659 w 938"/>
                <a:gd name="T27" fmla="*/ 419 h 1058"/>
                <a:gd name="T28" fmla="*/ 627 w 938"/>
                <a:gd name="T29" fmla="*/ 449 h 1058"/>
                <a:gd name="T30" fmla="*/ 596 w 938"/>
                <a:gd name="T31" fmla="*/ 480 h 1058"/>
                <a:gd name="T32" fmla="*/ 557 w 938"/>
                <a:gd name="T33" fmla="*/ 526 h 1058"/>
                <a:gd name="T34" fmla="*/ 646 w 938"/>
                <a:gd name="T35" fmla="*/ 221 h 1058"/>
                <a:gd name="T36" fmla="*/ 294 w 938"/>
                <a:gd name="T37" fmla="*/ 221 h 1058"/>
                <a:gd name="T38" fmla="*/ 382 w 938"/>
                <a:gd name="T39" fmla="*/ 528 h 1058"/>
                <a:gd name="T40" fmla="*/ 344 w 938"/>
                <a:gd name="T41" fmla="*/ 482 h 1058"/>
                <a:gd name="T42" fmla="*/ 319 w 938"/>
                <a:gd name="T43" fmla="*/ 455 h 1058"/>
                <a:gd name="T44" fmla="*/ 292 w 938"/>
                <a:gd name="T45" fmla="*/ 430 h 1058"/>
                <a:gd name="T46" fmla="*/ 256 w 938"/>
                <a:gd name="T47" fmla="*/ 401 h 1058"/>
                <a:gd name="T48" fmla="*/ 221 w 938"/>
                <a:gd name="T49" fmla="*/ 376 h 1058"/>
                <a:gd name="T50" fmla="*/ 248 w 938"/>
                <a:gd name="T51" fmla="*/ 309 h 1058"/>
                <a:gd name="T52" fmla="*/ 58 w 938"/>
                <a:gd name="T53" fmla="*/ 553 h 1058"/>
                <a:gd name="T54" fmla="*/ 129 w 938"/>
                <a:gd name="T55" fmla="*/ 503 h 1058"/>
                <a:gd name="T56" fmla="*/ 179 w 938"/>
                <a:gd name="T57" fmla="*/ 538 h 1058"/>
                <a:gd name="T58" fmla="*/ 211 w 938"/>
                <a:gd name="T59" fmla="*/ 566 h 1058"/>
                <a:gd name="T60" fmla="*/ 248 w 938"/>
                <a:gd name="T61" fmla="*/ 599 h 1058"/>
                <a:gd name="T62" fmla="*/ 284 w 938"/>
                <a:gd name="T63" fmla="*/ 638 h 1058"/>
                <a:gd name="T64" fmla="*/ 321 w 938"/>
                <a:gd name="T65" fmla="*/ 684 h 1058"/>
                <a:gd name="T66" fmla="*/ 357 w 938"/>
                <a:gd name="T67" fmla="*/ 734 h 1058"/>
                <a:gd name="T68" fmla="*/ 381 w 938"/>
                <a:gd name="T69" fmla="*/ 1058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38" h="1058">
                  <a:moveTo>
                    <a:pt x="381" y="1058"/>
                  </a:moveTo>
                  <a:lnTo>
                    <a:pt x="557" y="1058"/>
                  </a:lnTo>
                  <a:lnTo>
                    <a:pt x="557" y="766"/>
                  </a:lnTo>
                  <a:lnTo>
                    <a:pt x="573" y="741"/>
                  </a:lnTo>
                  <a:lnTo>
                    <a:pt x="588" y="720"/>
                  </a:lnTo>
                  <a:lnTo>
                    <a:pt x="607" y="693"/>
                  </a:lnTo>
                  <a:lnTo>
                    <a:pt x="623" y="674"/>
                  </a:lnTo>
                  <a:lnTo>
                    <a:pt x="638" y="655"/>
                  </a:lnTo>
                  <a:lnTo>
                    <a:pt x="661" y="630"/>
                  </a:lnTo>
                  <a:lnTo>
                    <a:pt x="677" y="614"/>
                  </a:lnTo>
                  <a:lnTo>
                    <a:pt x="690" y="599"/>
                  </a:lnTo>
                  <a:lnTo>
                    <a:pt x="709" y="580"/>
                  </a:lnTo>
                  <a:lnTo>
                    <a:pt x="729" y="563"/>
                  </a:lnTo>
                  <a:lnTo>
                    <a:pt x="740" y="553"/>
                  </a:lnTo>
                  <a:lnTo>
                    <a:pt x="754" y="541"/>
                  </a:lnTo>
                  <a:lnTo>
                    <a:pt x="765" y="532"/>
                  </a:lnTo>
                  <a:lnTo>
                    <a:pt x="779" y="522"/>
                  </a:lnTo>
                  <a:lnTo>
                    <a:pt x="794" y="513"/>
                  </a:lnTo>
                  <a:lnTo>
                    <a:pt x="809" y="503"/>
                  </a:lnTo>
                  <a:lnTo>
                    <a:pt x="830" y="492"/>
                  </a:lnTo>
                  <a:lnTo>
                    <a:pt x="878" y="551"/>
                  </a:lnTo>
                  <a:lnTo>
                    <a:pt x="938" y="309"/>
                  </a:lnTo>
                  <a:lnTo>
                    <a:pt x="688" y="309"/>
                  </a:lnTo>
                  <a:lnTo>
                    <a:pt x="734" y="367"/>
                  </a:lnTo>
                  <a:lnTo>
                    <a:pt x="715" y="378"/>
                  </a:lnTo>
                  <a:lnTo>
                    <a:pt x="696" y="390"/>
                  </a:lnTo>
                  <a:lnTo>
                    <a:pt x="677" y="405"/>
                  </a:lnTo>
                  <a:lnTo>
                    <a:pt x="659" y="419"/>
                  </a:lnTo>
                  <a:lnTo>
                    <a:pt x="642" y="434"/>
                  </a:lnTo>
                  <a:lnTo>
                    <a:pt x="627" y="449"/>
                  </a:lnTo>
                  <a:lnTo>
                    <a:pt x="611" y="463"/>
                  </a:lnTo>
                  <a:lnTo>
                    <a:pt x="596" y="480"/>
                  </a:lnTo>
                  <a:lnTo>
                    <a:pt x="579" y="499"/>
                  </a:lnTo>
                  <a:lnTo>
                    <a:pt x="557" y="526"/>
                  </a:lnTo>
                  <a:lnTo>
                    <a:pt x="557" y="221"/>
                  </a:lnTo>
                  <a:lnTo>
                    <a:pt x="646" y="221"/>
                  </a:lnTo>
                  <a:lnTo>
                    <a:pt x="469" y="0"/>
                  </a:lnTo>
                  <a:lnTo>
                    <a:pt x="294" y="221"/>
                  </a:lnTo>
                  <a:lnTo>
                    <a:pt x="381" y="221"/>
                  </a:lnTo>
                  <a:lnTo>
                    <a:pt x="382" y="528"/>
                  </a:lnTo>
                  <a:lnTo>
                    <a:pt x="361" y="503"/>
                  </a:lnTo>
                  <a:lnTo>
                    <a:pt x="344" y="482"/>
                  </a:lnTo>
                  <a:lnTo>
                    <a:pt x="331" y="469"/>
                  </a:lnTo>
                  <a:lnTo>
                    <a:pt x="319" y="455"/>
                  </a:lnTo>
                  <a:lnTo>
                    <a:pt x="306" y="442"/>
                  </a:lnTo>
                  <a:lnTo>
                    <a:pt x="292" y="430"/>
                  </a:lnTo>
                  <a:lnTo>
                    <a:pt x="275" y="417"/>
                  </a:lnTo>
                  <a:lnTo>
                    <a:pt x="256" y="401"/>
                  </a:lnTo>
                  <a:lnTo>
                    <a:pt x="238" y="388"/>
                  </a:lnTo>
                  <a:lnTo>
                    <a:pt x="221" y="376"/>
                  </a:lnTo>
                  <a:lnTo>
                    <a:pt x="204" y="367"/>
                  </a:lnTo>
                  <a:lnTo>
                    <a:pt x="248" y="309"/>
                  </a:lnTo>
                  <a:lnTo>
                    <a:pt x="0" y="309"/>
                  </a:lnTo>
                  <a:lnTo>
                    <a:pt x="58" y="553"/>
                  </a:lnTo>
                  <a:lnTo>
                    <a:pt x="106" y="492"/>
                  </a:lnTo>
                  <a:lnTo>
                    <a:pt x="129" y="503"/>
                  </a:lnTo>
                  <a:lnTo>
                    <a:pt x="150" y="517"/>
                  </a:lnTo>
                  <a:lnTo>
                    <a:pt x="179" y="538"/>
                  </a:lnTo>
                  <a:lnTo>
                    <a:pt x="196" y="551"/>
                  </a:lnTo>
                  <a:lnTo>
                    <a:pt x="211" y="566"/>
                  </a:lnTo>
                  <a:lnTo>
                    <a:pt x="227" y="580"/>
                  </a:lnTo>
                  <a:lnTo>
                    <a:pt x="248" y="599"/>
                  </a:lnTo>
                  <a:lnTo>
                    <a:pt x="261" y="614"/>
                  </a:lnTo>
                  <a:lnTo>
                    <a:pt x="284" y="638"/>
                  </a:lnTo>
                  <a:lnTo>
                    <a:pt x="302" y="659"/>
                  </a:lnTo>
                  <a:lnTo>
                    <a:pt x="321" y="684"/>
                  </a:lnTo>
                  <a:lnTo>
                    <a:pt x="340" y="709"/>
                  </a:lnTo>
                  <a:lnTo>
                    <a:pt x="357" y="734"/>
                  </a:lnTo>
                  <a:lnTo>
                    <a:pt x="381" y="766"/>
                  </a:lnTo>
                  <a:lnTo>
                    <a:pt x="381" y="1058"/>
                  </a:lnTo>
                </a:path>
              </a:pathLst>
            </a:custGeom>
            <a:solidFill>
              <a:srgbClr val="CCFFCC"/>
            </a:solidFill>
            <a:ln w="9525" cap="flat" cmpd="sng">
              <a:solidFill>
                <a:srgbClr val="00CC99"/>
              </a:solidFill>
              <a:prstDash val="solid"/>
              <a:round/>
              <a:headEnd type="none" w="med" len="med"/>
              <a:tailEnd type="none" w="med" len="med"/>
            </a:ln>
            <a:effectLst>
              <a:outerShdw dist="38100" dir="5400000" algn="ctr" rotWithShape="0">
                <a:srgbClr val="B2B2B2"/>
              </a:outerShdw>
            </a:effectLst>
          </p:spPr>
          <p:txBody>
            <a:bodyPr wrap="none" anchor="ctr"/>
            <a:lstStyle/>
            <a:p>
              <a:pPr lvl="0">
                <a:defRPr/>
              </a:pPr>
              <a:endParaRPr lang="en-US" kern="0" dirty="0">
                <a:solidFill>
                  <a:sysClr val="windowText" lastClr="000000"/>
                </a:solidFill>
                <a:latin typeface="Verdana" pitchFamily="34" charset="0"/>
                <a:cs typeface="Arial" charset="0"/>
              </a:endParaRPr>
            </a:p>
          </p:txBody>
        </p:sp>
        <p:sp>
          <p:nvSpPr>
            <p:cNvPr id="99" name="Rectangle 108"/>
            <p:cNvSpPr>
              <a:spLocks noChangeArrowheads="1"/>
            </p:cNvSpPr>
            <p:nvPr/>
          </p:nvSpPr>
          <p:spPr bwMode="auto">
            <a:xfrm>
              <a:off x="7105650" y="5718567"/>
              <a:ext cx="1209035" cy="307975"/>
            </a:xfrm>
            <a:prstGeom prst="rect">
              <a:avLst/>
            </a:prstGeom>
            <a:solidFill>
              <a:srgbClr val="FFFFFF"/>
            </a:solidFill>
            <a:ln w="9525">
              <a:solidFill>
                <a:srgbClr val="666699"/>
              </a:solidFill>
              <a:miter lim="800000"/>
              <a:headEnd/>
              <a:tailEnd/>
            </a:ln>
            <a:effectLst>
              <a:outerShdw dist="35921" dir="2700000" algn="ctr" rotWithShape="0">
                <a:srgbClr val="C0C0C0"/>
              </a:outerShdw>
            </a:effectLst>
          </p:spPr>
          <p:txBody>
            <a:bodyPr wrap="none" lIns="0" tIns="0" rIns="0" bIns="0" anchor="ctr"/>
            <a:lstStyle/>
            <a:p>
              <a:pPr lvl="0" algn="ctr">
                <a:defRPr/>
              </a:pPr>
              <a:r>
                <a:rPr lang="fr-FR" sz="2000" b="1" kern="0" spc="-30" dirty="0">
                  <a:solidFill>
                    <a:sysClr val="windowText" lastClr="000000"/>
                  </a:solidFill>
                  <a:latin typeface="Arial" charset="0"/>
                </a:rPr>
                <a:t>Groupe 1</a:t>
              </a:r>
              <a:endParaRPr lang="fr-FR" sz="2000" kern="0" spc="-30" dirty="0">
                <a:solidFill>
                  <a:sysClr val="windowText" lastClr="000000"/>
                </a:solidFill>
                <a:latin typeface="Arial" charset="0"/>
                <a:cs typeface="Arial" charset="0"/>
              </a:endParaRPr>
            </a:p>
          </p:txBody>
        </p:sp>
        <p:sp>
          <p:nvSpPr>
            <p:cNvPr id="100" name="Freeform 112"/>
            <p:cNvSpPr>
              <a:spLocks noEditPoints="1"/>
            </p:cNvSpPr>
            <p:nvPr/>
          </p:nvSpPr>
          <p:spPr bwMode="auto">
            <a:xfrm>
              <a:off x="6052496" y="4021527"/>
              <a:ext cx="190500" cy="344488"/>
            </a:xfrm>
            <a:custGeom>
              <a:avLst/>
              <a:gdLst>
                <a:gd name="T0" fmla="*/ 153 w 376"/>
                <a:gd name="T1" fmla="*/ 429 h 679"/>
                <a:gd name="T2" fmla="*/ 155 w 376"/>
                <a:gd name="T3" fmla="*/ 389 h 679"/>
                <a:gd name="T4" fmla="*/ 163 w 376"/>
                <a:gd name="T5" fmla="*/ 360 h 679"/>
                <a:gd name="T6" fmla="*/ 178 w 376"/>
                <a:gd name="T7" fmla="*/ 323 h 679"/>
                <a:gd name="T8" fmla="*/ 201 w 376"/>
                <a:gd name="T9" fmla="*/ 279 h 679"/>
                <a:gd name="T10" fmla="*/ 219 w 376"/>
                <a:gd name="T11" fmla="*/ 242 h 679"/>
                <a:gd name="T12" fmla="*/ 226 w 376"/>
                <a:gd name="T13" fmla="*/ 212 h 679"/>
                <a:gd name="T14" fmla="*/ 230 w 376"/>
                <a:gd name="T15" fmla="*/ 177 h 679"/>
                <a:gd name="T16" fmla="*/ 228 w 376"/>
                <a:gd name="T17" fmla="*/ 127 h 679"/>
                <a:gd name="T18" fmla="*/ 217 w 376"/>
                <a:gd name="T19" fmla="*/ 81 h 679"/>
                <a:gd name="T20" fmla="*/ 194 w 376"/>
                <a:gd name="T21" fmla="*/ 50 h 679"/>
                <a:gd name="T22" fmla="*/ 163 w 376"/>
                <a:gd name="T23" fmla="*/ 35 h 679"/>
                <a:gd name="T24" fmla="*/ 134 w 376"/>
                <a:gd name="T25" fmla="*/ 35 h 679"/>
                <a:gd name="T26" fmla="*/ 113 w 376"/>
                <a:gd name="T27" fmla="*/ 40 h 679"/>
                <a:gd name="T28" fmla="*/ 97 w 376"/>
                <a:gd name="T29" fmla="*/ 52 h 679"/>
                <a:gd name="T30" fmla="*/ 90 w 376"/>
                <a:gd name="T31" fmla="*/ 63 h 679"/>
                <a:gd name="T32" fmla="*/ 90 w 376"/>
                <a:gd name="T33" fmla="*/ 73 h 679"/>
                <a:gd name="T34" fmla="*/ 96 w 376"/>
                <a:gd name="T35" fmla="*/ 85 h 679"/>
                <a:gd name="T36" fmla="*/ 107 w 376"/>
                <a:gd name="T37" fmla="*/ 112 h 679"/>
                <a:gd name="T38" fmla="*/ 119 w 376"/>
                <a:gd name="T39" fmla="*/ 142 h 679"/>
                <a:gd name="T40" fmla="*/ 119 w 376"/>
                <a:gd name="T41" fmla="*/ 167 h 679"/>
                <a:gd name="T42" fmla="*/ 111 w 376"/>
                <a:gd name="T43" fmla="*/ 187 h 679"/>
                <a:gd name="T44" fmla="*/ 96 w 376"/>
                <a:gd name="T45" fmla="*/ 202 h 679"/>
                <a:gd name="T46" fmla="*/ 74 w 376"/>
                <a:gd name="T47" fmla="*/ 210 h 679"/>
                <a:gd name="T48" fmla="*/ 49 w 376"/>
                <a:gd name="T49" fmla="*/ 210 h 679"/>
                <a:gd name="T50" fmla="*/ 28 w 376"/>
                <a:gd name="T51" fmla="*/ 200 h 679"/>
                <a:gd name="T52" fmla="*/ 11 w 376"/>
                <a:gd name="T53" fmla="*/ 183 h 679"/>
                <a:gd name="T54" fmla="*/ 1 w 376"/>
                <a:gd name="T55" fmla="*/ 158 h 679"/>
                <a:gd name="T56" fmla="*/ 3 w 376"/>
                <a:gd name="T57" fmla="*/ 115 h 679"/>
                <a:gd name="T58" fmla="*/ 28 w 376"/>
                <a:gd name="T59" fmla="*/ 65 h 679"/>
                <a:gd name="T60" fmla="*/ 76 w 376"/>
                <a:gd name="T61" fmla="*/ 25 h 679"/>
                <a:gd name="T62" fmla="*/ 144 w 376"/>
                <a:gd name="T63" fmla="*/ 2 h 679"/>
                <a:gd name="T64" fmla="*/ 230 w 376"/>
                <a:gd name="T65" fmla="*/ 2 h 679"/>
                <a:gd name="T66" fmla="*/ 301 w 376"/>
                <a:gd name="T67" fmla="*/ 25 h 679"/>
                <a:gd name="T68" fmla="*/ 349 w 376"/>
                <a:gd name="T69" fmla="*/ 67 h 679"/>
                <a:gd name="T70" fmla="*/ 372 w 376"/>
                <a:gd name="T71" fmla="*/ 121 h 679"/>
                <a:gd name="T72" fmla="*/ 374 w 376"/>
                <a:gd name="T73" fmla="*/ 175 h 679"/>
                <a:gd name="T74" fmla="*/ 363 w 376"/>
                <a:gd name="T75" fmla="*/ 215 h 679"/>
                <a:gd name="T76" fmla="*/ 336 w 376"/>
                <a:gd name="T77" fmla="*/ 256 h 679"/>
                <a:gd name="T78" fmla="*/ 288 w 376"/>
                <a:gd name="T79" fmla="*/ 298 h 679"/>
                <a:gd name="T80" fmla="*/ 232 w 376"/>
                <a:gd name="T81" fmla="*/ 337 h 679"/>
                <a:gd name="T82" fmla="*/ 201 w 376"/>
                <a:gd name="T83" fmla="*/ 365 h 679"/>
                <a:gd name="T84" fmla="*/ 184 w 376"/>
                <a:gd name="T85" fmla="*/ 392 h 679"/>
                <a:gd name="T86" fmla="*/ 176 w 376"/>
                <a:gd name="T87" fmla="*/ 431 h 679"/>
                <a:gd name="T88" fmla="*/ 176 w 376"/>
                <a:gd name="T89" fmla="*/ 525 h 679"/>
                <a:gd name="T90" fmla="*/ 205 w 376"/>
                <a:gd name="T91" fmla="*/ 533 h 679"/>
                <a:gd name="T92" fmla="*/ 228 w 376"/>
                <a:gd name="T93" fmla="*/ 552 h 679"/>
                <a:gd name="T94" fmla="*/ 242 w 376"/>
                <a:gd name="T95" fmla="*/ 579 h 679"/>
                <a:gd name="T96" fmla="*/ 245 w 376"/>
                <a:gd name="T97" fmla="*/ 610 h 679"/>
                <a:gd name="T98" fmla="*/ 236 w 376"/>
                <a:gd name="T99" fmla="*/ 639 h 679"/>
                <a:gd name="T100" fmla="*/ 217 w 376"/>
                <a:gd name="T101" fmla="*/ 662 h 679"/>
                <a:gd name="T102" fmla="*/ 190 w 376"/>
                <a:gd name="T103" fmla="*/ 675 h 679"/>
                <a:gd name="T104" fmla="*/ 159 w 376"/>
                <a:gd name="T105" fmla="*/ 679 h 679"/>
                <a:gd name="T106" fmla="*/ 132 w 376"/>
                <a:gd name="T107" fmla="*/ 669 h 679"/>
                <a:gd name="T108" fmla="*/ 107 w 376"/>
                <a:gd name="T109" fmla="*/ 650 h 679"/>
                <a:gd name="T110" fmla="*/ 94 w 376"/>
                <a:gd name="T111" fmla="*/ 623 h 679"/>
                <a:gd name="T112" fmla="*/ 92 w 376"/>
                <a:gd name="T113" fmla="*/ 592 h 679"/>
                <a:gd name="T114" fmla="*/ 99 w 376"/>
                <a:gd name="T115" fmla="*/ 566 h 679"/>
                <a:gd name="T116" fmla="*/ 119 w 376"/>
                <a:gd name="T117" fmla="*/ 541 h 679"/>
                <a:gd name="T118" fmla="*/ 146 w 376"/>
                <a:gd name="T119" fmla="*/ 527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679">
                  <a:moveTo>
                    <a:pt x="172" y="454"/>
                  </a:moveTo>
                  <a:lnTo>
                    <a:pt x="153" y="454"/>
                  </a:lnTo>
                  <a:lnTo>
                    <a:pt x="153" y="440"/>
                  </a:lnTo>
                  <a:lnTo>
                    <a:pt x="153" y="429"/>
                  </a:lnTo>
                  <a:lnTo>
                    <a:pt x="153" y="417"/>
                  </a:lnTo>
                  <a:lnTo>
                    <a:pt x="155" y="408"/>
                  </a:lnTo>
                  <a:lnTo>
                    <a:pt x="155" y="398"/>
                  </a:lnTo>
                  <a:lnTo>
                    <a:pt x="155" y="389"/>
                  </a:lnTo>
                  <a:lnTo>
                    <a:pt x="157" y="381"/>
                  </a:lnTo>
                  <a:lnTo>
                    <a:pt x="159" y="373"/>
                  </a:lnTo>
                  <a:lnTo>
                    <a:pt x="161" y="367"/>
                  </a:lnTo>
                  <a:lnTo>
                    <a:pt x="163" y="360"/>
                  </a:lnTo>
                  <a:lnTo>
                    <a:pt x="165" y="352"/>
                  </a:lnTo>
                  <a:lnTo>
                    <a:pt x="169" y="342"/>
                  </a:lnTo>
                  <a:lnTo>
                    <a:pt x="174" y="333"/>
                  </a:lnTo>
                  <a:lnTo>
                    <a:pt x="178" y="323"/>
                  </a:lnTo>
                  <a:lnTo>
                    <a:pt x="184" y="314"/>
                  </a:lnTo>
                  <a:lnTo>
                    <a:pt x="190" y="302"/>
                  </a:lnTo>
                  <a:lnTo>
                    <a:pt x="195" y="290"/>
                  </a:lnTo>
                  <a:lnTo>
                    <a:pt x="201" y="279"/>
                  </a:lnTo>
                  <a:lnTo>
                    <a:pt x="207" y="269"/>
                  </a:lnTo>
                  <a:lnTo>
                    <a:pt x="211" y="260"/>
                  </a:lnTo>
                  <a:lnTo>
                    <a:pt x="215" y="250"/>
                  </a:lnTo>
                  <a:lnTo>
                    <a:pt x="219" y="242"/>
                  </a:lnTo>
                  <a:lnTo>
                    <a:pt x="220" y="235"/>
                  </a:lnTo>
                  <a:lnTo>
                    <a:pt x="222" y="227"/>
                  </a:lnTo>
                  <a:lnTo>
                    <a:pt x="224" y="219"/>
                  </a:lnTo>
                  <a:lnTo>
                    <a:pt x="226" y="212"/>
                  </a:lnTo>
                  <a:lnTo>
                    <a:pt x="228" y="204"/>
                  </a:lnTo>
                  <a:lnTo>
                    <a:pt x="228" y="196"/>
                  </a:lnTo>
                  <a:lnTo>
                    <a:pt x="230" y="187"/>
                  </a:lnTo>
                  <a:lnTo>
                    <a:pt x="230" y="177"/>
                  </a:lnTo>
                  <a:lnTo>
                    <a:pt x="230" y="167"/>
                  </a:lnTo>
                  <a:lnTo>
                    <a:pt x="230" y="158"/>
                  </a:lnTo>
                  <a:lnTo>
                    <a:pt x="230" y="142"/>
                  </a:lnTo>
                  <a:lnTo>
                    <a:pt x="228" y="127"/>
                  </a:lnTo>
                  <a:lnTo>
                    <a:pt x="226" y="113"/>
                  </a:lnTo>
                  <a:lnTo>
                    <a:pt x="224" y="102"/>
                  </a:lnTo>
                  <a:lnTo>
                    <a:pt x="220" y="90"/>
                  </a:lnTo>
                  <a:lnTo>
                    <a:pt x="217" y="81"/>
                  </a:lnTo>
                  <a:lnTo>
                    <a:pt x="211" y="71"/>
                  </a:lnTo>
                  <a:lnTo>
                    <a:pt x="205" y="63"/>
                  </a:lnTo>
                  <a:lnTo>
                    <a:pt x="199" y="56"/>
                  </a:lnTo>
                  <a:lnTo>
                    <a:pt x="194" y="50"/>
                  </a:lnTo>
                  <a:lnTo>
                    <a:pt x="186" y="44"/>
                  </a:lnTo>
                  <a:lnTo>
                    <a:pt x="178" y="40"/>
                  </a:lnTo>
                  <a:lnTo>
                    <a:pt x="170" y="37"/>
                  </a:lnTo>
                  <a:lnTo>
                    <a:pt x="163" y="35"/>
                  </a:lnTo>
                  <a:lnTo>
                    <a:pt x="155" y="35"/>
                  </a:lnTo>
                  <a:lnTo>
                    <a:pt x="147" y="33"/>
                  </a:lnTo>
                  <a:lnTo>
                    <a:pt x="140" y="33"/>
                  </a:lnTo>
                  <a:lnTo>
                    <a:pt x="134" y="35"/>
                  </a:lnTo>
                  <a:lnTo>
                    <a:pt x="128" y="35"/>
                  </a:lnTo>
                  <a:lnTo>
                    <a:pt x="122" y="37"/>
                  </a:lnTo>
                  <a:lnTo>
                    <a:pt x="117" y="38"/>
                  </a:lnTo>
                  <a:lnTo>
                    <a:pt x="113" y="40"/>
                  </a:lnTo>
                  <a:lnTo>
                    <a:pt x="107" y="44"/>
                  </a:lnTo>
                  <a:lnTo>
                    <a:pt x="103" y="46"/>
                  </a:lnTo>
                  <a:lnTo>
                    <a:pt x="99" y="50"/>
                  </a:lnTo>
                  <a:lnTo>
                    <a:pt x="97" y="52"/>
                  </a:lnTo>
                  <a:lnTo>
                    <a:pt x="96" y="56"/>
                  </a:lnTo>
                  <a:lnTo>
                    <a:pt x="94" y="58"/>
                  </a:lnTo>
                  <a:lnTo>
                    <a:pt x="92" y="62"/>
                  </a:lnTo>
                  <a:lnTo>
                    <a:pt x="90" y="63"/>
                  </a:lnTo>
                  <a:lnTo>
                    <a:pt x="90" y="65"/>
                  </a:lnTo>
                  <a:lnTo>
                    <a:pt x="90" y="69"/>
                  </a:lnTo>
                  <a:lnTo>
                    <a:pt x="90" y="71"/>
                  </a:lnTo>
                  <a:lnTo>
                    <a:pt x="90" y="73"/>
                  </a:lnTo>
                  <a:lnTo>
                    <a:pt x="92" y="77"/>
                  </a:lnTo>
                  <a:lnTo>
                    <a:pt x="92" y="79"/>
                  </a:lnTo>
                  <a:lnTo>
                    <a:pt x="94" y="83"/>
                  </a:lnTo>
                  <a:lnTo>
                    <a:pt x="96" y="85"/>
                  </a:lnTo>
                  <a:lnTo>
                    <a:pt x="97" y="88"/>
                  </a:lnTo>
                  <a:lnTo>
                    <a:pt x="99" y="92"/>
                  </a:lnTo>
                  <a:lnTo>
                    <a:pt x="103" y="102"/>
                  </a:lnTo>
                  <a:lnTo>
                    <a:pt x="107" y="112"/>
                  </a:lnTo>
                  <a:lnTo>
                    <a:pt x="111" y="119"/>
                  </a:lnTo>
                  <a:lnTo>
                    <a:pt x="115" y="127"/>
                  </a:lnTo>
                  <a:lnTo>
                    <a:pt x="117" y="135"/>
                  </a:lnTo>
                  <a:lnTo>
                    <a:pt x="119" y="142"/>
                  </a:lnTo>
                  <a:lnTo>
                    <a:pt x="119" y="150"/>
                  </a:lnTo>
                  <a:lnTo>
                    <a:pt x="119" y="156"/>
                  </a:lnTo>
                  <a:lnTo>
                    <a:pt x="119" y="162"/>
                  </a:lnTo>
                  <a:lnTo>
                    <a:pt x="119" y="167"/>
                  </a:lnTo>
                  <a:lnTo>
                    <a:pt x="117" y="173"/>
                  </a:lnTo>
                  <a:lnTo>
                    <a:pt x="115" y="177"/>
                  </a:lnTo>
                  <a:lnTo>
                    <a:pt x="113" y="183"/>
                  </a:lnTo>
                  <a:lnTo>
                    <a:pt x="111" y="187"/>
                  </a:lnTo>
                  <a:lnTo>
                    <a:pt x="107" y="192"/>
                  </a:lnTo>
                  <a:lnTo>
                    <a:pt x="103" y="196"/>
                  </a:lnTo>
                  <a:lnTo>
                    <a:pt x="99" y="200"/>
                  </a:lnTo>
                  <a:lnTo>
                    <a:pt x="96" y="202"/>
                  </a:lnTo>
                  <a:lnTo>
                    <a:pt x="90" y="206"/>
                  </a:lnTo>
                  <a:lnTo>
                    <a:pt x="86" y="208"/>
                  </a:lnTo>
                  <a:lnTo>
                    <a:pt x="80" y="210"/>
                  </a:lnTo>
                  <a:lnTo>
                    <a:pt x="74" y="210"/>
                  </a:lnTo>
                  <a:lnTo>
                    <a:pt x="69" y="212"/>
                  </a:lnTo>
                  <a:lnTo>
                    <a:pt x="63" y="212"/>
                  </a:lnTo>
                  <a:lnTo>
                    <a:pt x="57" y="212"/>
                  </a:lnTo>
                  <a:lnTo>
                    <a:pt x="49" y="210"/>
                  </a:lnTo>
                  <a:lnTo>
                    <a:pt x="44" y="208"/>
                  </a:lnTo>
                  <a:lnTo>
                    <a:pt x="38" y="206"/>
                  </a:lnTo>
                  <a:lnTo>
                    <a:pt x="32" y="204"/>
                  </a:lnTo>
                  <a:lnTo>
                    <a:pt x="28" y="200"/>
                  </a:lnTo>
                  <a:lnTo>
                    <a:pt x="23" y="196"/>
                  </a:lnTo>
                  <a:lnTo>
                    <a:pt x="19" y="192"/>
                  </a:lnTo>
                  <a:lnTo>
                    <a:pt x="13" y="187"/>
                  </a:lnTo>
                  <a:lnTo>
                    <a:pt x="11" y="183"/>
                  </a:lnTo>
                  <a:lnTo>
                    <a:pt x="7" y="177"/>
                  </a:lnTo>
                  <a:lnTo>
                    <a:pt x="5" y="171"/>
                  </a:lnTo>
                  <a:lnTo>
                    <a:pt x="3" y="163"/>
                  </a:lnTo>
                  <a:lnTo>
                    <a:pt x="1" y="158"/>
                  </a:lnTo>
                  <a:lnTo>
                    <a:pt x="0" y="150"/>
                  </a:lnTo>
                  <a:lnTo>
                    <a:pt x="0" y="142"/>
                  </a:lnTo>
                  <a:lnTo>
                    <a:pt x="1" y="129"/>
                  </a:lnTo>
                  <a:lnTo>
                    <a:pt x="3" y="115"/>
                  </a:lnTo>
                  <a:lnTo>
                    <a:pt x="7" y="102"/>
                  </a:lnTo>
                  <a:lnTo>
                    <a:pt x="13" y="88"/>
                  </a:lnTo>
                  <a:lnTo>
                    <a:pt x="19" y="77"/>
                  </a:lnTo>
                  <a:lnTo>
                    <a:pt x="28" y="65"/>
                  </a:lnTo>
                  <a:lnTo>
                    <a:pt x="38" y="54"/>
                  </a:lnTo>
                  <a:lnTo>
                    <a:pt x="49" y="42"/>
                  </a:lnTo>
                  <a:lnTo>
                    <a:pt x="61" y="33"/>
                  </a:lnTo>
                  <a:lnTo>
                    <a:pt x="76" y="25"/>
                  </a:lnTo>
                  <a:lnTo>
                    <a:pt x="92" y="17"/>
                  </a:lnTo>
                  <a:lnTo>
                    <a:pt x="107" y="12"/>
                  </a:lnTo>
                  <a:lnTo>
                    <a:pt x="124" y="6"/>
                  </a:lnTo>
                  <a:lnTo>
                    <a:pt x="144" y="2"/>
                  </a:lnTo>
                  <a:lnTo>
                    <a:pt x="165" y="0"/>
                  </a:lnTo>
                  <a:lnTo>
                    <a:pt x="186" y="0"/>
                  </a:lnTo>
                  <a:lnTo>
                    <a:pt x="209" y="0"/>
                  </a:lnTo>
                  <a:lnTo>
                    <a:pt x="230" y="2"/>
                  </a:lnTo>
                  <a:lnTo>
                    <a:pt x="249" y="6"/>
                  </a:lnTo>
                  <a:lnTo>
                    <a:pt x="268" y="12"/>
                  </a:lnTo>
                  <a:lnTo>
                    <a:pt x="284" y="17"/>
                  </a:lnTo>
                  <a:lnTo>
                    <a:pt x="301" y="25"/>
                  </a:lnTo>
                  <a:lnTo>
                    <a:pt x="315" y="35"/>
                  </a:lnTo>
                  <a:lnTo>
                    <a:pt x="328" y="44"/>
                  </a:lnTo>
                  <a:lnTo>
                    <a:pt x="340" y="56"/>
                  </a:lnTo>
                  <a:lnTo>
                    <a:pt x="349" y="67"/>
                  </a:lnTo>
                  <a:lnTo>
                    <a:pt x="357" y="81"/>
                  </a:lnTo>
                  <a:lnTo>
                    <a:pt x="364" y="94"/>
                  </a:lnTo>
                  <a:lnTo>
                    <a:pt x="368" y="108"/>
                  </a:lnTo>
                  <a:lnTo>
                    <a:pt x="372" y="121"/>
                  </a:lnTo>
                  <a:lnTo>
                    <a:pt x="376" y="137"/>
                  </a:lnTo>
                  <a:lnTo>
                    <a:pt x="376" y="152"/>
                  </a:lnTo>
                  <a:lnTo>
                    <a:pt x="376" y="163"/>
                  </a:lnTo>
                  <a:lnTo>
                    <a:pt x="374" y="175"/>
                  </a:lnTo>
                  <a:lnTo>
                    <a:pt x="372" y="185"/>
                  </a:lnTo>
                  <a:lnTo>
                    <a:pt x="370" y="196"/>
                  </a:lnTo>
                  <a:lnTo>
                    <a:pt x="366" y="206"/>
                  </a:lnTo>
                  <a:lnTo>
                    <a:pt x="363" y="215"/>
                  </a:lnTo>
                  <a:lnTo>
                    <a:pt x="357" y="227"/>
                  </a:lnTo>
                  <a:lnTo>
                    <a:pt x="351" y="237"/>
                  </a:lnTo>
                  <a:lnTo>
                    <a:pt x="343" y="246"/>
                  </a:lnTo>
                  <a:lnTo>
                    <a:pt x="336" y="256"/>
                  </a:lnTo>
                  <a:lnTo>
                    <a:pt x="326" y="265"/>
                  </a:lnTo>
                  <a:lnTo>
                    <a:pt x="315" y="277"/>
                  </a:lnTo>
                  <a:lnTo>
                    <a:pt x="301" y="289"/>
                  </a:lnTo>
                  <a:lnTo>
                    <a:pt x="288" y="298"/>
                  </a:lnTo>
                  <a:lnTo>
                    <a:pt x="272" y="310"/>
                  </a:lnTo>
                  <a:lnTo>
                    <a:pt x="255" y="321"/>
                  </a:lnTo>
                  <a:lnTo>
                    <a:pt x="243" y="329"/>
                  </a:lnTo>
                  <a:lnTo>
                    <a:pt x="232" y="337"/>
                  </a:lnTo>
                  <a:lnTo>
                    <a:pt x="222" y="344"/>
                  </a:lnTo>
                  <a:lnTo>
                    <a:pt x="215" y="352"/>
                  </a:lnTo>
                  <a:lnTo>
                    <a:pt x="207" y="358"/>
                  </a:lnTo>
                  <a:lnTo>
                    <a:pt x="201" y="365"/>
                  </a:lnTo>
                  <a:lnTo>
                    <a:pt x="195" y="371"/>
                  </a:lnTo>
                  <a:lnTo>
                    <a:pt x="192" y="379"/>
                  </a:lnTo>
                  <a:lnTo>
                    <a:pt x="188" y="385"/>
                  </a:lnTo>
                  <a:lnTo>
                    <a:pt x="184" y="392"/>
                  </a:lnTo>
                  <a:lnTo>
                    <a:pt x="182" y="400"/>
                  </a:lnTo>
                  <a:lnTo>
                    <a:pt x="180" y="410"/>
                  </a:lnTo>
                  <a:lnTo>
                    <a:pt x="178" y="419"/>
                  </a:lnTo>
                  <a:lnTo>
                    <a:pt x="176" y="431"/>
                  </a:lnTo>
                  <a:lnTo>
                    <a:pt x="174" y="442"/>
                  </a:lnTo>
                  <a:lnTo>
                    <a:pt x="172" y="454"/>
                  </a:lnTo>
                  <a:close/>
                  <a:moveTo>
                    <a:pt x="169" y="523"/>
                  </a:moveTo>
                  <a:lnTo>
                    <a:pt x="176" y="525"/>
                  </a:lnTo>
                  <a:lnTo>
                    <a:pt x="184" y="525"/>
                  </a:lnTo>
                  <a:lnTo>
                    <a:pt x="190" y="527"/>
                  </a:lnTo>
                  <a:lnTo>
                    <a:pt x="197" y="529"/>
                  </a:lnTo>
                  <a:lnTo>
                    <a:pt x="205" y="533"/>
                  </a:lnTo>
                  <a:lnTo>
                    <a:pt x="211" y="537"/>
                  </a:lnTo>
                  <a:lnTo>
                    <a:pt x="217" y="541"/>
                  </a:lnTo>
                  <a:lnTo>
                    <a:pt x="222" y="546"/>
                  </a:lnTo>
                  <a:lnTo>
                    <a:pt x="228" y="552"/>
                  </a:lnTo>
                  <a:lnTo>
                    <a:pt x="232" y="558"/>
                  </a:lnTo>
                  <a:lnTo>
                    <a:pt x="236" y="566"/>
                  </a:lnTo>
                  <a:lnTo>
                    <a:pt x="240" y="571"/>
                  </a:lnTo>
                  <a:lnTo>
                    <a:pt x="242" y="579"/>
                  </a:lnTo>
                  <a:lnTo>
                    <a:pt x="243" y="587"/>
                  </a:lnTo>
                  <a:lnTo>
                    <a:pt x="245" y="592"/>
                  </a:lnTo>
                  <a:lnTo>
                    <a:pt x="245" y="602"/>
                  </a:lnTo>
                  <a:lnTo>
                    <a:pt x="245" y="610"/>
                  </a:lnTo>
                  <a:lnTo>
                    <a:pt x="243" y="617"/>
                  </a:lnTo>
                  <a:lnTo>
                    <a:pt x="242" y="623"/>
                  </a:lnTo>
                  <a:lnTo>
                    <a:pt x="240" y="631"/>
                  </a:lnTo>
                  <a:lnTo>
                    <a:pt x="236" y="639"/>
                  </a:lnTo>
                  <a:lnTo>
                    <a:pt x="232" y="644"/>
                  </a:lnTo>
                  <a:lnTo>
                    <a:pt x="228" y="650"/>
                  </a:lnTo>
                  <a:lnTo>
                    <a:pt x="222" y="656"/>
                  </a:lnTo>
                  <a:lnTo>
                    <a:pt x="217" y="662"/>
                  </a:lnTo>
                  <a:lnTo>
                    <a:pt x="211" y="666"/>
                  </a:lnTo>
                  <a:lnTo>
                    <a:pt x="205" y="669"/>
                  </a:lnTo>
                  <a:lnTo>
                    <a:pt x="197" y="673"/>
                  </a:lnTo>
                  <a:lnTo>
                    <a:pt x="190" y="675"/>
                  </a:lnTo>
                  <a:lnTo>
                    <a:pt x="184" y="677"/>
                  </a:lnTo>
                  <a:lnTo>
                    <a:pt x="176" y="679"/>
                  </a:lnTo>
                  <a:lnTo>
                    <a:pt x="169" y="679"/>
                  </a:lnTo>
                  <a:lnTo>
                    <a:pt x="159" y="679"/>
                  </a:lnTo>
                  <a:lnTo>
                    <a:pt x="153" y="677"/>
                  </a:lnTo>
                  <a:lnTo>
                    <a:pt x="146" y="675"/>
                  </a:lnTo>
                  <a:lnTo>
                    <a:pt x="138" y="673"/>
                  </a:lnTo>
                  <a:lnTo>
                    <a:pt x="132" y="669"/>
                  </a:lnTo>
                  <a:lnTo>
                    <a:pt x="124" y="666"/>
                  </a:lnTo>
                  <a:lnTo>
                    <a:pt x="119" y="662"/>
                  </a:lnTo>
                  <a:lnTo>
                    <a:pt x="113" y="656"/>
                  </a:lnTo>
                  <a:lnTo>
                    <a:pt x="107" y="650"/>
                  </a:lnTo>
                  <a:lnTo>
                    <a:pt x="103" y="644"/>
                  </a:lnTo>
                  <a:lnTo>
                    <a:pt x="99" y="639"/>
                  </a:lnTo>
                  <a:lnTo>
                    <a:pt x="96" y="631"/>
                  </a:lnTo>
                  <a:lnTo>
                    <a:pt x="94" y="623"/>
                  </a:lnTo>
                  <a:lnTo>
                    <a:pt x="92" y="617"/>
                  </a:lnTo>
                  <a:lnTo>
                    <a:pt x="92" y="610"/>
                  </a:lnTo>
                  <a:lnTo>
                    <a:pt x="90" y="602"/>
                  </a:lnTo>
                  <a:lnTo>
                    <a:pt x="92" y="592"/>
                  </a:lnTo>
                  <a:lnTo>
                    <a:pt x="92" y="587"/>
                  </a:lnTo>
                  <a:lnTo>
                    <a:pt x="94" y="579"/>
                  </a:lnTo>
                  <a:lnTo>
                    <a:pt x="96" y="571"/>
                  </a:lnTo>
                  <a:lnTo>
                    <a:pt x="99" y="566"/>
                  </a:lnTo>
                  <a:lnTo>
                    <a:pt x="103" y="558"/>
                  </a:lnTo>
                  <a:lnTo>
                    <a:pt x="107" y="552"/>
                  </a:lnTo>
                  <a:lnTo>
                    <a:pt x="113" y="546"/>
                  </a:lnTo>
                  <a:lnTo>
                    <a:pt x="119" y="541"/>
                  </a:lnTo>
                  <a:lnTo>
                    <a:pt x="124" y="537"/>
                  </a:lnTo>
                  <a:lnTo>
                    <a:pt x="132" y="533"/>
                  </a:lnTo>
                  <a:lnTo>
                    <a:pt x="138" y="529"/>
                  </a:lnTo>
                  <a:lnTo>
                    <a:pt x="146" y="527"/>
                  </a:lnTo>
                  <a:lnTo>
                    <a:pt x="153" y="525"/>
                  </a:lnTo>
                  <a:lnTo>
                    <a:pt x="159" y="525"/>
                  </a:lnTo>
                  <a:lnTo>
                    <a:pt x="169" y="5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lvl="0">
                <a:defRPr/>
              </a:pPr>
              <a:endParaRPr lang="en-US" kern="0" dirty="0">
                <a:solidFill>
                  <a:sysClr val="windowText" lastClr="000000"/>
                </a:solidFill>
                <a:latin typeface="Verdana" pitchFamily="34" charset="0"/>
                <a:cs typeface="Arial" charset="0"/>
              </a:endParaRPr>
            </a:p>
          </p:txBody>
        </p:sp>
        <p:sp>
          <p:nvSpPr>
            <p:cNvPr id="101" name="Freeform 113"/>
            <p:cNvSpPr>
              <a:spLocks noEditPoints="1"/>
            </p:cNvSpPr>
            <p:nvPr/>
          </p:nvSpPr>
          <p:spPr bwMode="auto">
            <a:xfrm>
              <a:off x="5277796" y="5062928"/>
              <a:ext cx="190500" cy="344488"/>
            </a:xfrm>
            <a:custGeom>
              <a:avLst/>
              <a:gdLst>
                <a:gd name="T0" fmla="*/ 153 w 376"/>
                <a:gd name="T1" fmla="*/ 429 h 679"/>
                <a:gd name="T2" fmla="*/ 155 w 376"/>
                <a:gd name="T3" fmla="*/ 389 h 679"/>
                <a:gd name="T4" fmla="*/ 163 w 376"/>
                <a:gd name="T5" fmla="*/ 360 h 679"/>
                <a:gd name="T6" fmla="*/ 178 w 376"/>
                <a:gd name="T7" fmla="*/ 323 h 679"/>
                <a:gd name="T8" fmla="*/ 201 w 376"/>
                <a:gd name="T9" fmla="*/ 279 h 679"/>
                <a:gd name="T10" fmla="*/ 219 w 376"/>
                <a:gd name="T11" fmla="*/ 242 h 679"/>
                <a:gd name="T12" fmla="*/ 226 w 376"/>
                <a:gd name="T13" fmla="*/ 212 h 679"/>
                <a:gd name="T14" fmla="*/ 230 w 376"/>
                <a:gd name="T15" fmla="*/ 177 h 679"/>
                <a:gd name="T16" fmla="*/ 228 w 376"/>
                <a:gd name="T17" fmla="*/ 127 h 679"/>
                <a:gd name="T18" fmla="*/ 217 w 376"/>
                <a:gd name="T19" fmla="*/ 81 h 679"/>
                <a:gd name="T20" fmla="*/ 194 w 376"/>
                <a:gd name="T21" fmla="*/ 50 h 679"/>
                <a:gd name="T22" fmla="*/ 163 w 376"/>
                <a:gd name="T23" fmla="*/ 35 h 679"/>
                <a:gd name="T24" fmla="*/ 134 w 376"/>
                <a:gd name="T25" fmla="*/ 35 h 679"/>
                <a:gd name="T26" fmla="*/ 113 w 376"/>
                <a:gd name="T27" fmla="*/ 40 h 679"/>
                <a:gd name="T28" fmla="*/ 97 w 376"/>
                <a:gd name="T29" fmla="*/ 52 h 679"/>
                <a:gd name="T30" fmla="*/ 90 w 376"/>
                <a:gd name="T31" fmla="*/ 63 h 679"/>
                <a:gd name="T32" fmla="*/ 90 w 376"/>
                <a:gd name="T33" fmla="*/ 73 h 679"/>
                <a:gd name="T34" fmla="*/ 96 w 376"/>
                <a:gd name="T35" fmla="*/ 85 h 679"/>
                <a:gd name="T36" fmla="*/ 107 w 376"/>
                <a:gd name="T37" fmla="*/ 112 h 679"/>
                <a:gd name="T38" fmla="*/ 119 w 376"/>
                <a:gd name="T39" fmla="*/ 142 h 679"/>
                <a:gd name="T40" fmla="*/ 119 w 376"/>
                <a:gd name="T41" fmla="*/ 167 h 679"/>
                <a:gd name="T42" fmla="*/ 111 w 376"/>
                <a:gd name="T43" fmla="*/ 187 h 679"/>
                <a:gd name="T44" fmla="*/ 96 w 376"/>
                <a:gd name="T45" fmla="*/ 202 h 679"/>
                <a:gd name="T46" fmla="*/ 74 w 376"/>
                <a:gd name="T47" fmla="*/ 210 h 679"/>
                <a:gd name="T48" fmla="*/ 49 w 376"/>
                <a:gd name="T49" fmla="*/ 210 h 679"/>
                <a:gd name="T50" fmla="*/ 28 w 376"/>
                <a:gd name="T51" fmla="*/ 200 h 679"/>
                <a:gd name="T52" fmla="*/ 11 w 376"/>
                <a:gd name="T53" fmla="*/ 183 h 679"/>
                <a:gd name="T54" fmla="*/ 1 w 376"/>
                <a:gd name="T55" fmla="*/ 158 h 679"/>
                <a:gd name="T56" fmla="*/ 3 w 376"/>
                <a:gd name="T57" fmla="*/ 115 h 679"/>
                <a:gd name="T58" fmla="*/ 28 w 376"/>
                <a:gd name="T59" fmla="*/ 65 h 679"/>
                <a:gd name="T60" fmla="*/ 76 w 376"/>
                <a:gd name="T61" fmla="*/ 25 h 679"/>
                <a:gd name="T62" fmla="*/ 144 w 376"/>
                <a:gd name="T63" fmla="*/ 2 h 679"/>
                <a:gd name="T64" fmla="*/ 230 w 376"/>
                <a:gd name="T65" fmla="*/ 2 h 679"/>
                <a:gd name="T66" fmla="*/ 301 w 376"/>
                <a:gd name="T67" fmla="*/ 25 h 679"/>
                <a:gd name="T68" fmla="*/ 349 w 376"/>
                <a:gd name="T69" fmla="*/ 67 h 679"/>
                <a:gd name="T70" fmla="*/ 372 w 376"/>
                <a:gd name="T71" fmla="*/ 121 h 679"/>
                <a:gd name="T72" fmla="*/ 374 w 376"/>
                <a:gd name="T73" fmla="*/ 175 h 679"/>
                <a:gd name="T74" fmla="*/ 363 w 376"/>
                <a:gd name="T75" fmla="*/ 215 h 679"/>
                <a:gd name="T76" fmla="*/ 336 w 376"/>
                <a:gd name="T77" fmla="*/ 256 h 679"/>
                <a:gd name="T78" fmla="*/ 288 w 376"/>
                <a:gd name="T79" fmla="*/ 298 h 679"/>
                <a:gd name="T80" fmla="*/ 232 w 376"/>
                <a:gd name="T81" fmla="*/ 337 h 679"/>
                <a:gd name="T82" fmla="*/ 201 w 376"/>
                <a:gd name="T83" fmla="*/ 365 h 679"/>
                <a:gd name="T84" fmla="*/ 184 w 376"/>
                <a:gd name="T85" fmla="*/ 392 h 679"/>
                <a:gd name="T86" fmla="*/ 176 w 376"/>
                <a:gd name="T87" fmla="*/ 431 h 679"/>
                <a:gd name="T88" fmla="*/ 176 w 376"/>
                <a:gd name="T89" fmla="*/ 525 h 679"/>
                <a:gd name="T90" fmla="*/ 205 w 376"/>
                <a:gd name="T91" fmla="*/ 533 h 679"/>
                <a:gd name="T92" fmla="*/ 228 w 376"/>
                <a:gd name="T93" fmla="*/ 552 h 679"/>
                <a:gd name="T94" fmla="*/ 242 w 376"/>
                <a:gd name="T95" fmla="*/ 579 h 679"/>
                <a:gd name="T96" fmla="*/ 245 w 376"/>
                <a:gd name="T97" fmla="*/ 610 h 679"/>
                <a:gd name="T98" fmla="*/ 236 w 376"/>
                <a:gd name="T99" fmla="*/ 639 h 679"/>
                <a:gd name="T100" fmla="*/ 217 w 376"/>
                <a:gd name="T101" fmla="*/ 662 h 679"/>
                <a:gd name="T102" fmla="*/ 190 w 376"/>
                <a:gd name="T103" fmla="*/ 675 h 679"/>
                <a:gd name="T104" fmla="*/ 159 w 376"/>
                <a:gd name="T105" fmla="*/ 679 h 679"/>
                <a:gd name="T106" fmla="*/ 132 w 376"/>
                <a:gd name="T107" fmla="*/ 669 h 679"/>
                <a:gd name="T108" fmla="*/ 107 w 376"/>
                <a:gd name="T109" fmla="*/ 650 h 679"/>
                <a:gd name="T110" fmla="*/ 94 w 376"/>
                <a:gd name="T111" fmla="*/ 623 h 679"/>
                <a:gd name="T112" fmla="*/ 92 w 376"/>
                <a:gd name="T113" fmla="*/ 592 h 679"/>
                <a:gd name="T114" fmla="*/ 99 w 376"/>
                <a:gd name="T115" fmla="*/ 566 h 679"/>
                <a:gd name="T116" fmla="*/ 119 w 376"/>
                <a:gd name="T117" fmla="*/ 541 h 679"/>
                <a:gd name="T118" fmla="*/ 146 w 376"/>
                <a:gd name="T119" fmla="*/ 527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679">
                  <a:moveTo>
                    <a:pt x="172" y="454"/>
                  </a:moveTo>
                  <a:lnTo>
                    <a:pt x="153" y="454"/>
                  </a:lnTo>
                  <a:lnTo>
                    <a:pt x="153" y="440"/>
                  </a:lnTo>
                  <a:lnTo>
                    <a:pt x="153" y="429"/>
                  </a:lnTo>
                  <a:lnTo>
                    <a:pt x="153" y="417"/>
                  </a:lnTo>
                  <a:lnTo>
                    <a:pt x="155" y="408"/>
                  </a:lnTo>
                  <a:lnTo>
                    <a:pt x="155" y="398"/>
                  </a:lnTo>
                  <a:lnTo>
                    <a:pt x="155" y="389"/>
                  </a:lnTo>
                  <a:lnTo>
                    <a:pt x="157" y="381"/>
                  </a:lnTo>
                  <a:lnTo>
                    <a:pt x="159" y="373"/>
                  </a:lnTo>
                  <a:lnTo>
                    <a:pt x="161" y="367"/>
                  </a:lnTo>
                  <a:lnTo>
                    <a:pt x="163" y="360"/>
                  </a:lnTo>
                  <a:lnTo>
                    <a:pt x="165" y="352"/>
                  </a:lnTo>
                  <a:lnTo>
                    <a:pt x="169" y="342"/>
                  </a:lnTo>
                  <a:lnTo>
                    <a:pt x="174" y="333"/>
                  </a:lnTo>
                  <a:lnTo>
                    <a:pt x="178" y="323"/>
                  </a:lnTo>
                  <a:lnTo>
                    <a:pt x="184" y="314"/>
                  </a:lnTo>
                  <a:lnTo>
                    <a:pt x="190" y="302"/>
                  </a:lnTo>
                  <a:lnTo>
                    <a:pt x="195" y="290"/>
                  </a:lnTo>
                  <a:lnTo>
                    <a:pt x="201" y="279"/>
                  </a:lnTo>
                  <a:lnTo>
                    <a:pt x="207" y="269"/>
                  </a:lnTo>
                  <a:lnTo>
                    <a:pt x="211" y="260"/>
                  </a:lnTo>
                  <a:lnTo>
                    <a:pt x="215" y="250"/>
                  </a:lnTo>
                  <a:lnTo>
                    <a:pt x="219" y="242"/>
                  </a:lnTo>
                  <a:lnTo>
                    <a:pt x="220" y="235"/>
                  </a:lnTo>
                  <a:lnTo>
                    <a:pt x="222" y="227"/>
                  </a:lnTo>
                  <a:lnTo>
                    <a:pt x="224" y="219"/>
                  </a:lnTo>
                  <a:lnTo>
                    <a:pt x="226" y="212"/>
                  </a:lnTo>
                  <a:lnTo>
                    <a:pt x="228" y="204"/>
                  </a:lnTo>
                  <a:lnTo>
                    <a:pt x="228" y="196"/>
                  </a:lnTo>
                  <a:lnTo>
                    <a:pt x="230" y="187"/>
                  </a:lnTo>
                  <a:lnTo>
                    <a:pt x="230" y="177"/>
                  </a:lnTo>
                  <a:lnTo>
                    <a:pt x="230" y="167"/>
                  </a:lnTo>
                  <a:lnTo>
                    <a:pt x="230" y="158"/>
                  </a:lnTo>
                  <a:lnTo>
                    <a:pt x="230" y="142"/>
                  </a:lnTo>
                  <a:lnTo>
                    <a:pt x="228" y="127"/>
                  </a:lnTo>
                  <a:lnTo>
                    <a:pt x="226" y="113"/>
                  </a:lnTo>
                  <a:lnTo>
                    <a:pt x="224" y="102"/>
                  </a:lnTo>
                  <a:lnTo>
                    <a:pt x="220" y="90"/>
                  </a:lnTo>
                  <a:lnTo>
                    <a:pt x="217" y="81"/>
                  </a:lnTo>
                  <a:lnTo>
                    <a:pt x="211" y="71"/>
                  </a:lnTo>
                  <a:lnTo>
                    <a:pt x="205" y="63"/>
                  </a:lnTo>
                  <a:lnTo>
                    <a:pt x="199" y="56"/>
                  </a:lnTo>
                  <a:lnTo>
                    <a:pt x="194" y="50"/>
                  </a:lnTo>
                  <a:lnTo>
                    <a:pt x="186" y="44"/>
                  </a:lnTo>
                  <a:lnTo>
                    <a:pt x="178" y="40"/>
                  </a:lnTo>
                  <a:lnTo>
                    <a:pt x="170" y="37"/>
                  </a:lnTo>
                  <a:lnTo>
                    <a:pt x="163" y="35"/>
                  </a:lnTo>
                  <a:lnTo>
                    <a:pt x="155" y="35"/>
                  </a:lnTo>
                  <a:lnTo>
                    <a:pt x="147" y="33"/>
                  </a:lnTo>
                  <a:lnTo>
                    <a:pt x="140" y="33"/>
                  </a:lnTo>
                  <a:lnTo>
                    <a:pt x="134" y="35"/>
                  </a:lnTo>
                  <a:lnTo>
                    <a:pt x="128" y="35"/>
                  </a:lnTo>
                  <a:lnTo>
                    <a:pt x="122" y="37"/>
                  </a:lnTo>
                  <a:lnTo>
                    <a:pt x="117" y="38"/>
                  </a:lnTo>
                  <a:lnTo>
                    <a:pt x="113" y="40"/>
                  </a:lnTo>
                  <a:lnTo>
                    <a:pt x="107" y="44"/>
                  </a:lnTo>
                  <a:lnTo>
                    <a:pt x="103" y="46"/>
                  </a:lnTo>
                  <a:lnTo>
                    <a:pt x="99" y="50"/>
                  </a:lnTo>
                  <a:lnTo>
                    <a:pt x="97" y="52"/>
                  </a:lnTo>
                  <a:lnTo>
                    <a:pt x="96" y="56"/>
                  </a:lnTo>
                  <a:lnTo>
                    <a:pt x="94" y="58"/>
                  </a:lnTo>
                  <a:lnTo>
                    <a:pt x="92" y="62"/>
                  </a:lnTo>
                  <a:lnTo>
                    <a:pt x="90" y="63"/>
                  </a:lnTo>
                  <a:lnTo>
                    <a:pt x="90" y="65"/>
                  </a:lnTo>
                  <a:lnTo>
                    <a:pt x="90" y="69"/>
                  </a:lnTo>
                  <a:lnTo>
                    <a:pt x="90" y="71"/>
                  </a:lnTo>
                  <a:lnTo>
                    <a:pt x="90" y="73"/>
                  </a:lnTo>
                  <a:lnTo>
                    <a:pt x="92" y="77"/>
                  </a:lnTo>
                  <a:lnTo>
                    <a:pt x="92" y="79"/>
                  </a:lnTo>
                  <a:lnTo>
                    <a:pt x="94" y="83"/>
                  </a:lnTo>
                  <a:lnTo>
                    <a:pt x="96" y="85"/>
                  </a:lnTo>
                  <a:lnTo>
                    <a:pt x="97" y="88"/>
                  </a:lnTo>
                  <a:lnTo>
                    <a:pt x="99" y="92"/>
                  </a:lnTo>
                  <a:lnTo>
                    <a:pt x="103" y="102"/>
                  </a:lnTo>
                  <a:lnTo>
                    <a:pt x="107" y="112"/>
                  </a:lnTo>
                  <a:lnTo>
                    <a:pt x="111" y="119"/>
                  </a:lnTo>
                  <a:lnTo>
                    <a:pt x="115" y="127"/>
                  </a:lnTo>
                  <a:lnTo>
                    <a:pt x="117" y="135"/>
                  </a:lnTo>
                  <a:lnTo>
                    <a:pt x="119" y="142"/>
                  </a:lnTo>
                  <a:lnTo>
                    <a:pt x="119" y="150"/>
                  </a:lnTo>
                  <a:lnTo>
                    <a:pt x="119" y="156"/>
                  </a:lnTo>
                  <a:lnTo>
                    <a:pt x="119" y="162"/>
                  </a:lnTo>
                  <a:lnTo>
                    <a:pt x="119" y="167"/>
                  </a:lnTo>
                  <a:lnTo>
                    <a:pt x="117" y="173"/>
                  </a:lnTo>
                  <a:lnTo>
                    <a:pt x="115" y="177"/>
                  </a:lnTo>
                  <a:lnTo>
                    <a:pt x="113" y="183"/>
                  </a:lnTo>
                  <a:lnTo>
                    <a:pt x="111" y="187"/>
                  </a:lnTo>
                  <a:lnTo>
                    <a:pt x="107" y="192"/>
                  </a:lnTo>
                  <a:lnTo>
                    <a:pt x="103" y="196"/>
                  </a:lnTo>
                  <a:lnTo>
                    <a:pt x="99" y="200"/>
                  </a:lnTo>
                  <a:lnTo>
                    <a:pt x="96" y="202"/>
                  </a:lnTo>
                  <a:lnTo>
                    <a:pt x="90" y="206"/>
                  </a:lnTo>
                  <a:lnTo>
                    <a:pt x="86" y="208"/>
                  </a:lnTo>
                  <a:lnTo>
                    <a:pt x="80" y="210"/>
                  </a:lnTo>
                  <a:lnTo>
                    <a:pt x="74" y="210"/>
                  </a:lnTo>
                  <a:lnTo>
                    <a:pt x="69" y="212"/>
                  </a:lnTo>
                  <a:lnTo>
                    <a:pt x="63" y="212"/>
                  </a:lnTo>
                  <a:lnTo>
                    <a:pt x="57" y="212"/>
                  </a:lnTo>
                  <a:lnTo>
                    <a:pt x="49" y="210"/>
                  </a:lnTo>
                  <a:lnTo>
                    <a:pt x="44" y="208"/>
                  </a:lnTo>
                  <a:lnTo>
                    <a:pt x="38" y="206"/>
                  </a:lnTo>
                  <a:lnTo>
                    <a:pt x="32" y="204"/>
                  </a:lnTo>
                  <a:lnTo>
                    <a:pt x="28" y="200"/>
                  </a:lnTo>
                  <a:lnTo>
                    <a:pt x="23" y="196"/>
                  </a:lnTo>
                  <a:lnTo>
                    <a:pt x="19" y="192"/>
                  </a:lnTo>
                  <a:lnTo>
                    <a:pt x="13" y="187"/>
                  </a:lnTo>
                  <a:lnTo>
                    <a:pt x="11" y="183"/>
                  </a:lnTo>
                  <a:lnTo>
                    <a:pt x="7" y="177"/>
                  </a:lnTo>
                  <a:lnTo>
                    <a:pt x="5" y="171"/>
                  </a:lnTo>
                  <a:lnTo>
                    <a:pt x="3" y="163"/>
                  </a:lnTo>
                  <a:lnTo>
                    <a:pt x="1" y="158"/>
                  </a:lnTo>
                  <a:lnTo>
                    <a:pt x="0" y="150"/>
                  </a:lnTo>
                  <a:lnTo>
                    <a:pt x="0" y="142"/>
                  </a:lnTo>
                  <a:lnTo>
                    <a:pt x="1" y="129"/>
                  </a:lnTo>
                  <a:lnTo>
                    <a:pt x="3" y="115"/>
                  </a:lnTo>
                  <a:lnTo>
                    <a:pt x="7" y="102"/>
                  </a:lnTo>
                  <a:lnTo>
                    <a:pt x="13" y="88"/>
                  </a:lnTo>
                  <a:lnTo>
                    <a:pt x="19" y="77"/>
                  </a:lnTo>
                  <a:lnTo>
                    <a:pt x="28" y="65"/>
                  </a:lnTo>
                  <a:lnTo>
                    <a:pt x="38" y="54"/>
                  </a:lnTo>
                  <a:lnTo>
                    <a:pt x="49" y="42"/>
                  </a:lnTo>
                  <a:lnTo>
                    <a:pt x="61" y="33"/>
                  </a:lnTo>
                  <a:lnTo>
                    <a:pt x="76" y="25"/>
                  </a:lnTo>
                  <a:lnTo>
                    <a:pt x="92" y="17"/>
                  </a:lnTo>
                  <a:lnTo>
                    <a:pt x="107" y="12"/>
                  </a:lnTo>
                  <a:lnTo>
                    <a:pt x="124" y="6"/>
                  </a:lnTo>
                  <a:lnTo>
                    <a:pt x="144" y="2"/>
                  </a:lnTo>
                  <a:lnTo>
                    <a:pt x="165" y="0"/>
                  </a:lnTo>
                  <a:lnTo>
                    <a:pt x="186" y="0"/>
                  </a:lnTo>
                  <a:lnTo>
                    <a:pt x="209" y="0"/>
                  </a:lnTo>
                  <a:lnTo>
                    <a:pt x="230" y="2"/>
                  </a:lnTo>
                  <a:lnTo>
                    <a:pt x="249" y="6"/>
                  </a:lnTo>
                  <a:lnTo>
                    <a:pt x="268" y="12"/>
                  </a:lnTo>
                  <a:lnTo>
                    <a:pt x="284" y="17"/>
                  </a:lnTo>
                  <a:lnTo>
                    <a:pt x="301" y="25"/>
                  </a:lnTo>
                  <a:lnTo>
                    <a:pt x="315" y="35"/>
                  </a:lnTo>
                  <a:lnTo>
                    <a:pt x="328" y="44"/>
                  </a:lnTo>
                  <a:lnTo>
                    <a:pt x="340" y="56"/>
                  </a:lnTo>
                  <a:lnTo>
                    <a:pt x="349" y="67"/>
                  </a:lnTo>
                  <a:lnTo>
                    <a:pt x="357" y="81"/>
                  </a:lnTo>
                  <a:lnTo>
                    <a:pt x="364" y="94"/>
                  </a:lnTo>
                  <a:lnTo>
                    <a:pt x="368" y="108"/>
                  </a:lnTo>
                  <a:lnTo>
                    <a:pt x="372" y="121"/>
                  </a:lnTo>
                  <a:lnTo>
                    <a:pt x="376" y="137"/>
                  </a:lnTo>
                  <a:lnTo>
                    <a:pt x="376" y="152"/>
                  </a:lnTo>
                  <a:lnTo>
                    <a:pt x="376" y="163"/>
                  </a:lnTo>
                  <a:lnTo>
                    <a:pt x="374" y="175"/>
                  </a:lnTo>
                  <a:lnTo>
                    <a:pt x="372" y="185"/>
                  </a:lnTo>
                  <a:lnTo>
                    <a:pt x="370" y="196"/>
                  </a:lnTo>
                  <a:lnTo>
                    <a:pt x="366" y="206"/>
                  </a:lnTo>
                  <a:lnTo>
                    <a:pt x="363" y="215"/>
                  </a:lnTo>
                  <a:lnTo>
                    <a:pt x="357" y="227"/>
                  </a:lnTo>
                  <a:lnTo>
                    <a:pt x="351" y="237"/>
                  </a:lnTo>
                  <a:lnTo>
                    <a:pt x="343" y="246"/>
                  </a:lnTo>
                  <a:lnTo>
                    <a:pt x="336" y="256"/>
                  </a:lnTo>
                  <a:lnTo>
                    <a:pt x="326" y="265"/>
                  </a:lnTo>
                  <a:lnTo>
                    <a:pt x="315" y="277"/>
                  </a:lnTo>
                  <a:lnTo>
                    <a:pt x="301" y="289"/>
                  </a:lnTo>
                  <a:lnTo>
                    <a:pt x="288" y="298"/>
                  </a:lnTo>
                  <a:lnTo>
                    <a:pt x="272" y="310"/>
                  </a:lnTo>
                  <a:lnTo>
                    <a:pt x="255" y="321"/>
                  </a:lnTo>
                  <a:lnTo>
                    <a:pt x="243" y="329"/>
                  </a:lnTo>
                  <a:lnTo>
                    <a:pt x="232" y="337"/>
                  </a:lnTo>
                  <a:lnTo>
                    <a:pt x="222" y="344"/>
                  </a:lnTo>
                  <a:lnTo>
                    <a:pt x="215" y="352"/>
                  </a:lnTo>
                  <a:lnTo>
                    <a:pt x="207" y="358"/>
                  </a:lnTo>
                  <a:lnTo>
                    <a:pt x="201" y="365"/>
                  </a:lnTo>
                  <a:lnTo>
                    <a:pt x="195" y="371"/>
                  </a:lnTo>
                  <a:lnTo>
                    <a:pt x="192" y="379"/>
                  </a:lnTo>
                  <a:lnTo>
                    <a:pt x="188" y="385"/>
                  </a:lnTo>
                  <a:lnTo>
                    <a:pt x="184" y="392"/>
                  </a:lnTo>
                  <a:lnTo>
                    <a:pt x="182" y="400"/>
                  </a:lnTo>
                  <a:lnTo>
                    <a:pt x="180" y="410"/>
                  </a:lnTo>
                  <a:lnTo>
                    <a:pt x="178" y="419"/>
                  </a:lnTo>
                  <a:lnTo>
                    <a:pt x="176" y="431"/>
                  </a:lnTo>
                  <a:lnTo>
                    <a:pt x="174" y="442"/>
                  </a:lnTo>
                  <a:lnTo>
                    <a:pt x="172" y="454"/>
                  </a:lnTo>
                  <a:close/>
                  <a:moveTo>
                    <a:pt x="169" y="523"/>
                  </a:moveTo>
                  <a:lnTo>
                    <a:pt x="176" y="525"/>
                  </a:lnTo>
                  <a:lnTo>
                    <a:pt x="184" y="525"/>
                  </a:lnTo>
                  <a:lnTo>
                    <a:pt x="190" y="527"/>
                  </a:lnTo>
                  <a:lnTo>
                    <a:pt x="197" y="529"/>
                  </a:lnTo>
                  <a:lnTo>
                    <a:pt x="205" y="533"/>
                  </a:lnTo>
                  <a:lnTo>
                    <a:pt x="211" y="537"/>
                  </a:lnTo>
                  <a:lnTo>
                    <a:pt x="217" y="541"/>
                  </a:lnTo>
                  <a:lnTo>
                    <a:pt x="222" y="546"/>
                  </a:lnTo>
                  <a:lnTo>
                    <a:pt x="228" y="552"/>
                  </a:lnTo>
                  <a:lnTo>
                    <a:pt x="232" y="558"/>
                  </a:lnTo>
                  <a:lnTo>
                    <a:pt x="236" y="566"/>
                  </a:lnTo>
                  <a:lnTo>
                    <a:pt x="240" y="571"/>
                  </a:lnTo>
                  <a:lnTo>
                    <a:pt x="242" y="579"/>
                  </a:lnTo>
                  <a:lnTo>
                    <a:pt x="243" y="587"/>
                  </a:lnTo>
                  <a:lnTo>
                    <a:pt x="245" y="592"/>
                  </a:lnTo>
                  <a:lnTo>
                    <a:pt x="245" y="602"/>
                  </a:lnTo>
                  <a:lnTo>
                    <a:pt x="245" y="610"/>
                  </a:lnTo>
                  <a:lnTo>
                    <a:pt x="243" y="617"/>
                  </a:lnTo>
                  <a:lnTo>
                    <a:pt x="242" y="623"/>
                  </a:lnTo>
                  <a:lnTo>
                    <a:pt x="240" y="631"/>
                  </a:lnTo>
                  <a:lnTo>
                    <a:pt x="236" y="639"/>
                  </a:lnTo>
                  <a:lnTo>
                    <a:pt x="232" y="644"/>
                  </a:lnTo>
                  <a:lnTo>
                    <a:pt x="228" y="650"/>
                  </a:lnTo>
                  <a:lnTo>
                    <a:pt x="222" y="656"/>
                  </a:lnTo>
                  <a:lnTo>
                    <a:pt x="217" y="662"/>
                  </a:lnTo>
                  <a:lnTo>
                    <a:pt x="211" y="666"/>
                  </a:lnTo>
                  <a:lnTo>
                    <a:pt x="205" y="669"/>
                  </a:lnTo>
                  <a:lnTo>
                    <a:pt x="197" y="673"/>
                  </a:lnTo>
                  <a:lnTo>
                    <a:pt x="190" y="675"/>
                  </a:lnTo>
                  <a:lnTo>
                    <a:pt x="184" y="677"/>
                  </a:lnTo>
                  <a:lnTo>
                    <a:pt x="176" y="679"/>
                  </a:lnTo>
                  <a:lnTo>
                    <a:pt x="169" y="679"/>
                  </a:lnTo>
                  <a:lnTo>
                    <a:pt x="159" y="679"/>
                  </a:lnTo>
                  <a:lnTo>
                    <a:pt x="153" y="677"/>
                  </a:lnTo>
                  <a:lnTo>
                    <a:pt x="146" y="675"/>
                  </a:lnTo>
                  <a:lnTo>
                    <a:pt x="138" y="673"/>
                  </a:lnTo>
                  <a:lnTo>
                    <a:pt x="132" y="669"/>
                  </a:lnTo>
                  <a:lnTo>
                    <a:pt x="124" y="666"/>
                  </a:lnTo>
                  <a:lnTo>
                    <a:pt x="119" y="662"/>
                  </a:lnTo>
                  <a:lnTo>
                    <a:pt x="113" y="656"/>
                  </a:lnTo>
                  <a:lnTo>
                    <a:pt x="107" y="650"/>
                  </a:lnTo>
                  <a:lnTo>
                    <a:pt x="103" y="644"/>
                  </a:lnTo>
                  <a:lnTo>
                    <a:pt x="99" y="639"/>
                  </a:lnTo>
                  <a:lnTo>
                    <a:pt x="96" y="631"/>
                  </a:lnTo>
                  <a:lnTo>
                    <a:pt x="94" y="623"/>
                  </a:lnTo>
                  <a:lnTo>
                    <a:pt x="92" y="617"/>
                  </a:lnTo>
                  <a:lnTo>
                    <a:pt x="92" y="610"/>
                  </a:lnTo>
                  <a:lnTo>
                    <a:pt x="90" y="602"/>
                  </a:lnTo>
                  <a:lnTo>
                    <a:pt x="92" y="592"/>
                  </a:lnTo>
                  <a:lnTo>
                    <a:pt x="92" y="587"/>
                  </a:lnTo>
                  <a:lnTo>
                    <a:pt x="94" y="579"/>
                  </a:lnTo>
                  <a:lnTo>
                    <a:pt x="96" y="571"/>
                  </a:lnTo>
                  <a:lnTo>
                    <a:pt x="99" y="566"/>
                  </a:lnTo>
                  <a:lnTo>
                    <a:pt x="103" y="558"/>
                  </a:lnTo>
                  <a:lnTo>
                    <a:pt x="107" y="552"/>
                  </a:lnTo>
                  <a:lnTo>
                    <a:pt x="113" y="546"/>
                  </a:lnTo>
                  <a:lnTo>
                    <a:pt x="119" y="541"/>
                  </a:lnTo>
                  <a:lnTo>
                    <a:pt x="124" y="537"/>
                  </a:lnTo>
                  <a:lnTo>
                    <a:pt x="132" y="533"/>
                  </a:lnTo>
                  <a:lnTo>
                    <a:pt x="138" y="529"/>
                  </a:lnTo>
                  <a:lnTo>
                    <a:pt x="146" y="527"/>
                  </a:lnTo>
                  <a:lnTo>
                    <a:pt x="153" y="525"/>
                  </a:lnTo>
                  <a:lnTo>
                    <a:pt x="159" y="525"/>
                  </a:lnTo>
                  <a:lnTo>
                    <a:pt x="169" y="5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lvl="0">
                <a:defRPr/>
              </a:pPr>
              <a:endParaRPr lang="en-US" kern="0" dirty="0">
                <a:solidFill>
                  <a:sysClr val="windowText" lastClr="000000"/>
                </a:solidFill>
                <a:latin typeface="Verdana" pitchFamily="34" charset="0"/>
                <a:cs typeface="Arial" charset="0"/>
              </a:endParaRPr>
            </a:p>
          </p:txBody>
        </p:sp>
        <p:sp>
          <p:nvSpPr>
            <p:cNvPr id="102" name="Freeform 114"/>
            <p:cNvSpPr>
              <a:spLocks noEditPoints="1"/>
            </p:cNvSpPr>
            <p:nvPr/>
          </p:nvSpPr>
          <p:spPr bwMode="auto">
            <a:xfrm>
              <a:off x="5328596" y="4364427"/>
              <a:ext cx="190500" cy="344488"/>
            </a:xfrm>
            <a:custGeom>
              <a:avLst/>
              <a:gdLst>
                <a:gd name="T0" fmla="*/ 153 w 376"/>
                <a:gd name="T1" fmla="*/ 429 h 679"/>
                <a:gd name="T2" fmla="*/ 155 w 376"/>
                <a:gd name="T3" fmla="*/ 389 h 679"/>
                <a:gd name="T4" fmla="*/ 163 w 376"/>
                <a:gd name="T5" fmla="*/ 360 h 679"/>
                <a:gd name="T6" fmla="*/ 178 w 376"/>
                <a:gd name="T7" fmla="*/ 323 h 679"/>
                <a:gd name="T8" fmla="*/ 201 w 376"/>
                <a:gd name="T9" fmla="*/ 279 h 679"/>
                <a:gd name="T10" fmla="*/ 219 w 376"/>
                <a:gd name="T11" fmla="*/ 242 h 679"/>
                <a:gd name="T12" fmla="*/ 226 w 376"/>
                <a:gd name="T13" fmla="*/ 212 h 679"/>
                <a:gd name="T14" fmla="*/ 230 w 376"/>
                <a:gd name="T15" fmla="*/ 177 h 679"/>
                <a:gd name="T16" fmla="*/ 228 w 376"/>
                <a:gd name="T17" fmla="*/ 127 h 679"/>
                <a:gd name="T18" fmla="*/ 217 w 376"/>
                <a:gd name="T19" fmla="*/ 81 h 679"/>
                <a:gd name="T20" fmla="*/ 194 w 376"/>
                <a:gd name="T21" fmla="*/ 50 h 679"/>
                <a:gd name="T22" fmla="*/ 163 w 376"/>
                <a:gd name="T23" fmla="*/ 35 h 679"/>
                <a:gd name="T24" fmla="*/ 134 w 376"/>
                <a:gd name="T25" fmla="*/ 35 h 679"/>
                <a:gd name="T26" fmla="*/ 113 w 376"/>
                <a:gd name="T27" fmla="*/ 40 h 679"/>
                <a:gd name="T28" fmla="*/ 97 w 376"/>
                <a:gd name="T29" fmla="*/ 52 h 679"/>
                <a:gd name="T30" fmla="*/ 90 w 376"/>
                <a:gd name="T31" fmla="*/ 63 h 679"/>
                <a:gd name="T32" fmla="*/ 90 w 376"/>
                <a:gd name="T33" fmla="*/ 73 h 679"/>
                <a:gd name="T34" fmla="*/ 96 w 376"/>
                <a:gd name="T35" fmla="*/ 85 h 679"/>
                <a:gd name="T36" fmla="*/ 107 w 376"/>
                <a:gd name="T37" fmla="*/ 112 h 679"/>
                <a:gd name="T38" fmla="*/ 119 w 376"/>
                <a:gd name="T39" fmla="*/ 142 h 679"/>
                <a:gd name="T40" fmla="*/ 119 w 376"/>
                <a:gd name="T41" fmla="*/ 167 h 679"/>
                <a:gd name="T42" fmla="*/ 111 w 376"/>
                <a:gd name="T43" fmla="*/ 187 h 679"/>
                <a:gd name="T44" fmla="*/ 96 w 376"/>
                <a:gd name="T45" fmla="*/ 202 h 679"/>
                <a:gd name="T46" fmla="*/ 74 w 376"/>
                <a:gd name="T47" fmla="*/ 210 h 679"/>
                <a:gd name="T48" fmla="*/ 49 w 376"/>
                <a:gd name="T49" fmla="*/ 210 h 679"/>
                <a:gd name="T50" fmla="*/ 28 w 376"/>
                <a:gd name="T51" fmla="*/ 200 h 679"/>
                <a:gd name="T52" fmla="*/ 11 w 376"/>
                <a:gd name="T53" fmla="*/ 183 h 679"/>
                <a:gd name="T54" fmla="*/ 1 w 376"/>
                <a:gd name="T55" fmla="*/ 158 h 679"/>
                <a:gd name="T56" fmla="*/ 3 w 376"/>
                <a:gd name="T57" fmla="*/ 115 h 679"/>
                <a:gd name="T58" fmla="*/ 28 w 376"/>
                <a:gd name="T59" fmla="*/ 65 h 679"/>
                <a:gd name="T60" fmla="*/ 76 w 376"/>
                <a:gd name="T61" fmla="*/ 25 h 679"/>
                <a:gd name="T62" fmla="*/ 144 w 376"/>
                <a:gd name="T63" fmla="*/ 2 h 679"/>
                <a:gd name="T64" fmla="*/ 230 w 376"/>
                <a:gd name="T65" fmla="*/ 2 h 679"/>
                <a:gd name="T66" fmla="*/ 301 w 376"/>
                <a:gd name="T67" fmla="*/ 25 h 679"/>
                <a:gd name="T68" fmla="*/ 349 w 376"/>
                <a:gd name="T69" fmla="*/ 67 h 679"/>
                <a:gd name="T70" fmla="*/ 372 w 376"/>
                <a:gd name="T71" fmla="*/ 121 h 679"/>
                <a:gd name="T72" fmla="*/ 374 w 376"/>
                <a:gd name="T73" fmla="*/ 175 h 679"/>
                <a:gd name="T74" fmla="*/ 363 w 376"/>
                <a:gd name="T75" fmla="*/ 215 h 679"/>
                <a:gd name="T76" fmla="*/ 336 w 376"/>
                <a:gd name="T77" fmla="*/ 256 h 679"/>
                <a:gd name="T78" fmla="*/ 288 w 376"/>
                <a:gd name="T79" fmla="*/ 298 h 679"/>
                <a:gd name="T80" fmla="*/ 232 w 376"/>
                <a:gd name="T81" fmla="*/ 337 h 679"/>
                <a:gd name="T82" fmla="*/ 201 w 376"/>
                <a:gd name="T83" fmla="*/ 365 h 679"/>
                <a:gd name="T84" fmla="*/ 184 w 376"/>
                <a:gd name="T85" fmla="*/ 392 h 679"/>
                <a:gd name="T86" fmla="*/ 176 w 376"/>
                <a:gd name="T87" fmla="*/ 431 h 679"/>
                <a:gd name="T88" fmla="*/ 176 w 376"/>
                <a:gd name="T89" fmla="*/ 525 h 679"/>
                <a:gd name="T90" fmla="*/ 205 w 376"/>
                <a:gd name="T91" fmla="*/ 533 h 679"/>
                <a:gd name="T92" fmla="*/ 228 w 376"/>
                <a:gd name="T93" fmla="*/ 552 h 679"/>
                <a:gd name="T94" fmla="*/ 242 w 376"/>
                <a:gd name="T95" fmla="*/ 579 h 679"/>
                <a:gd name="T96" fmla="*/ 245 w 376"/>
                <a:gd name="T97" fmla="*/ 610 h 679"/>
                <a:gd name="T98" fmla="*/ 236 w 376"/>
                <a:gd name="T99" fmla="*/ 639 h 679"/>
                <a:gd name="T100" fmla="*/ 217 w 376"/>
                <a:gd name="T101" fmla="*/ 662 h 679"/>
                <a:gd name="T102" fmla="*/ 190 w 376"/>
                <a:gd name="T103" fmla="*/ 675 h 679"/>
                <a:gd name="T104" fmla="*/ 159 w 376"/>
                <a:gd name="T105" fmla="*/ 679 h 679"/>
                <a:gd name="T106" fmla="*/ 132 w 376"/>
                <a:gd name="T107" fmla="*/ 669 h 679"/>
                <a:gd name="T108" fmla="*/ 107 w 376"/>
                <a:gd name="T109" fmla="*/ 650 h 679"/>
                <a:gd name="T110" fmla="*/ 94 w 376"/>
                <a:gd name="T111" fmla="*/ 623 h 679"/>
                <a:gd name="T112" fmla="*/ 92 w 376"/>
                <a:gd name="T113" fmla="*/ 592 h 679"/>
                <a:gd name="T114" fmla="*/ 99 w 376"/>
                <a:gd name="T115" fmla="*/ 566 h 679"/>
                <a:gd name="T116" fmla="*/ 119 w 376"/>
                <a:gd name="T117" fmla="*/ 541 h 679"/>
                <a:gd name="T118" fmla="*/ 146 w 376"/>
                <a:gd name="T119" fmla="*/ 527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679">
                  <a:moveTo>
                    <a:pt x="172" y="454"/>
                  </a:moveTo>
                  <a:lnTo>
                    <a:pt x="153" y="454"/>
                  </a:lnTo>
                  <a:lnTo>
                    <a:pt x="153" y="440"/>
                  </a:lnTo>
                  <a:lnTo>
                    <a:pt x="153" y="429"/>
                  </a:lnTo>
                  <a:lnTo>
                    <a:pt x="153" y="417"/>
                  </a:lnTo>
                  <a:lnTo>
                    <a:pt x="155" y="408"/>
                  </a:lnTo>
                  <a:lnTo>
                    <a:pt x="155" y="398"/>
                  </a:lnTo>
                  <a:lnTo>
                    <a:pt x="155" y="389"/>
                  </a:lnTo>
                  <a:lnTo>
                    <a:pt x="157" y="381"/>
                  </a:lnTo>
                  <a:lnTo>
                    <a:pt x="159" y="373"/>
                  </a:lnTo>
                  <a:lnTo>
                    <a:pt x="161" y="367"/>
                  </a:lnTo>
                  <a:lnTo>
                    <a:pt x="163" y="360"/>
                  </a:lnTo>
                  <a:lnTo>
                    <a:pt x="165" y="352"/>
                  </a:lnTo>
                  <a:lnTo>
                    <a:pt x="169" y="342"/>
                  </a:lnTo>
                  <a:lnTo>
                    <a:pt x="174" y="333"/>
                  </a:lnTo>
                  <a:lnTo>
                    <a:pt x="178" y="323"/>
                  </a:lnTo>
                  <a:lnTo>
                    <a:pt x="184" y="314"/>
                  </a:lnTo>
                  <a:lnTo>
                    <a:pt x="190" y="302"/>
                  </a:lnTo>
                  <a:lnTo>
                    <a:pt x="195" y="290"/>
                  </a:lnTo>
                  <a:lnTo>
                    <a:pt x="201" y="279"/>
                  </a:lnTo>
                  <a:lnTo>
                    <a:pt x="207" y="269"/>
                  </a:lnTo>
                  <a:lnTo>
                    <a:pt x="211" y="260"/>
                  </a:lnTo>
                  <a:lnTo>
                    <a:pt x="215" y="250"/>
                  </a:lnTo>
                  <a:lnTo>
                    <a:pt x="219" y="242"/>
                  </a:lnTo>
                  <a:lnTo>
                    <a:pt x="220" y="235"/>
                  </a:lnTo>
                  <a:lnTo>
                    <a:pt x="222" y="227"/>
                  </a:lnTo>
                  <a:lnTo>
                    <a:pt x="224" y="219"/>
                  </a:lnTo>
                  <a:lnTo>
                    <a:pt x="226" y="212"/>
                  </a:lnTo>
                  <a:lnTo>
                    <a:pt x="228" y="204"/>
                  </a:lnTo>
                  <a:lnTo>
                    <a:pt x="228" y="196"/>
                  </a:lnTo>
                  <a:lnTo>
                    <a:pt x="230" y="187"/>
                  </a:lnTo>
                  <a:lnTo>
                    <a:pt x="230" y="177"/>
                  </a:lnTo>
                  <a:lnTo>
                    <a:pt x="230" y="167"/>
                  </a:lnTo>
                  <a:lnTo>
                    <a:pt x="230" y="158"/>
                  </a:lnTo>
                  <a:lnTo>
                    <a:pt x="230" y="142"/>
                  </a:lnTo>
                  <a:lnTo>
                    <a:pt x="228" y="127"/>
                  </a:lnTo>
                  <a:lnTo>
                    <a:pt x="226" y="113"/>
                  </a:lnTo>
                  <a:lnTo>
                    <a:pt x="224" y="102"/>
                  </a:lnTo>
                  <a:lnTo>
                    <a:pt x="220" y="90"/>
                  </a:lnTo>
                  <a:lnTo>
                    <a:pt x="217" y="81"/>
                  </a:lnTo>
                  <a:lnTo>
                    <a:pt x="211" y="71"/>
                  </a:lnTo>
                  <a:lnTo>
                    <a:pt x="205" y="63"/>
                  </a:lnTo>
                  <a:lnTo>
                    <a:pt x="199" y="56"/>
                  </a:lnTo>
                  <a:lnTo>
                    <a:pt x="194" y="50"/>
                  </a:lnTo>
                  <a:lnTo>
                    <a:pt x="186" y="44"/>
                  </a:lnTo>
                  <a:lnTo>
                    <a:pt x="178" y="40"/>
                  </a:lnTo>
                  <a:lnTo>
                    <a:pt x="170" y="37"/>
                  </a:lnTo>
                  <a:lnTo>
                    <a:pt x="163" y="35"/>
                  </a:lnTo>
                  <a:lnTo>
                    <a:pt x="155" y="35"/>
                  </a:lnTo>
                  <a:lnTo>
                    <a:pt x="147" y="33"/>
                  </a:lnTo>
                  <a:lnTo>
                    <a:pt x="140" y="33"/>
                  </a:lnTo>
                  <a:lnTo>
                    <a:pt x="134" y="35"/>
                  </a:lnTo>
                  <a:lnTo>
                    <a:pt x="128" y="35"/>
                  </a:lnTo>
                  <a:lnTo>
                    <a:pt x="122" y="37"/>
                  </a:lnTo>
                  <a:lnTo>
                    <a:pt x="117" y="38"/>
                  </a:lnTo>
                  <a:lnTo>
                    <a:pt x="113" y="40"/>
                  </a:lnTo>
                  <a:lnTo>
                    <a:pt x="107" y="44"/>
                  </a:lnTo>
                  <a:lnTo>
                    <a:pt x="103" y="46"/>
                  </a:lnTo>
                  <a:lnTo>
                    <a:pt x="99" y="50"/>
                  </a:lnTo>
                  <a:lnTo>
                    <a:pt x="97" y="52"/>
                  </a:lnTo>
                  <a:lnTo>
                    <a:pt x="96" y="56"/>
                  </a:lnTo>
                  <a:lnTo>
                    <a:pt x="94" y="58"/>
                  </a:lnTo>
                  <a:lnTo>
                    <a:pt x="92" y="62"/>
                  </a:lnTo>
                  <a:lnTo>
                    <a:pt x="90" y="63"/>
                  </a:lnTo>
                  <a:lnTo>
                    <a:pt x="90" y="65"/>
                  </a:lnTo>
                  <a:lnTo>
                    <a:pt x="90" y="69"/>
                  </a:lnTo>
                  <a:lnTo>
                    <a:pt x="90" y="71"/>
                  </a:lnTo>
                  <a:lnTo>
                    <a:pt x="90" y="73"/>
                  </a:lnTo>
                  <a:lnTo>
                    <a:pt x="92" y="77"/>
                  </a:lnTo>
                  <a:lnTo>
                    <a:pt x="92" y="79"/>
                  </a:lnTo>
                  <a:lnTo>
                    <a:pt x="94" y="83"/>
                  </a:lnTo>
                  <a:lnTo>
                    <a:pt x="96" y="85"/>
                  </a:lnTo>
                  <a:lnTo>
                    <a:pt x="97" y="88"/>
                  </a:lnTo>
                  <a:lnTo>
                    <a:pt x="99" y="92"/>
                  </a:lnTo>
                  <a:lnTo>
                    <a:pt x="103" y="102"/>
                  </a:lnTo>
                  <a:lnTo>
                    <a:pt x="107" y="112"/>
                  </a:lnTo>
                  <a:lnTo>
                    <a:pt x="111" y="119"/>
                  </a:lnTo>
                  <a:lnTo>
                    <a:pt x="115" y="127"/>
                  </a:lnTo>
                  <a:lnTo>
                    <a:pt x="117" y="135"/>
                  </a:lnTo>
                  <a:lnTo>
                    <a:pt x="119" y="142"/>
                  </a:lnTo>
                  <a:lnTo>
                    <a:pt x="119" y="150"/>
                  </a:lnTo>
                  <a:lnTo>
                    <a:pt x="119" y="156"/>
                  </a:lnTo>
                  <a:lnTo>
                    <a:pt x="119" y="162"/>
                  </a:lnTo>
                  <a:lnTo>
                    <a:pt x="119" y="167"/>
                  </a:lnTo>
                  <a:lnTo>
                    <a:pt x="117" y="173"/>
                  </a:lnTo>
                  <a:lnTo>
                    <a:pt x="115" y="177"/>
                  </a:lnTo>
                  <a:lnTo>
                    <a:pt x="113" y="183"/>
                  </a:lnTo>
                  <a:lnTo>
                    <a:pt x="111" y="187"/>
                  </a:lnTo>
                  <a:lnTo>
                    <a:pt x="107" y="192"/>
                  </a:lnTo>
                  <a:lnTo>
                    <a:pt x="103" y="196"/>
                  </a:lnTo>
                  <a:lnTo>
                    <a:pt x="99" y="200"/>
                  </a:lnTo>
                  <a:lnTo>
                    <a:pt x="96" y="202"/>
                  </a:lnTo>
                  <a:lnTo>
                    <a:pt x="90" y="206"/>
                  </a:lnTo>
                  <a:lnTo>
                    <a:pt x="86" y="208"/>
                  </a:lnTo>
                  <a:lnTo>
                    <a:pt x="80" y="210"/>
                  </a:lnTo>
                  <a:lnTo>
                    <a:pt x="74" y="210"/>
                  </a:lnTo>
                  <a:lnTo>
                    <a:pt x="69" y="212"/>
                  </a:lnTo>
                  <a:lnTo>
                    <a:pt x="63" y="212"/>
                  </a:lnTo>
                  <a:lnTo>
                    <a:pt x="57" y="212"/>
                  </a:lnTo>
                  <a:lnTo>
                    <a:pt x="49" y="210"/>
                  </a:lnTo>
                  <a:lnTo>
                    <a:pt x="44" y="208"/>
                  </a:lnTo>
                  <a:lnTo>
                    <a:pt x="38" y="206"/>
                  </a:lnTo>
                  <a:lnTo>
                    <a:pt x="32" y="204"/>
                  </a:lnTo>
                  <a:lnTo>
                    <a:pt x="28" y="200"/>
                  </a:lnTo>
                  <a:lnTo>
                    <a:pt x="23" y="196"/>
                  </a:lnTo>
                  <a:lnTo>
                    <a:pt x="19" y="192"/>
                  </a:lnTo>
                  <a:lnTo>
                    <a:pt x="13" y="187"/>
                  </a:lnTo>
                  <a:lnTo>
                    <a:pt x="11" y="183"/>
                  </a:lnTo>
                  <a:lnTo>
                    <a:pt x="7" y="177"/>
                  </a:lnTo>
                  <a:lnTo>
                    <a:pt x="5" y="171"/>
                  </a:lnTo>
                  <a:lnTo>
                    <a:pt x="3" y="163"/>
                  </a:lnTo>
                  <a:lnTo>
                    <a:pt x="1" y="158"/>
                  </a:lnTo>
                  <a:lnTo>
                    <a:pt x="0" y="150"/>
                  </a:lnTo>
                  <a:lnTo>
                    <a:pt x="0" y="142"/>
                  </a:lnTo>
                  <a:lnTo>
                    <a:pt x="1" y="129"/>
                  </a:lnTo>
                  <a:lnTo>
                    <a:pt x="3" y="115"/>
                  </a:lnTo>
                  <a:lnTo>
                    <a:pt x="7" y="102"/>
                  </a:lnTo>
                  <a:lnTo>
                    <a:pt x="13" y="88"/>
                  </a:lnTo>
                  <a:lnTo>
                    <a:pt x="19" y="77"/>
                  </a:lnTo>
                  <a:lnTo>
                    <a:pt x="28" y="65"/>
                  </a:lnTo>
                  <a:lnTo>
                    <a:pt x="38" y="54"/>
                  </a:lnTo>
                  <a:lnTo>
                    <a:pt x="49" y="42"/>
                  </a:lnTo>
                  <a:lnTo>
                    <a:pt x="61" y="33"/>
                  </a:lnTo>
                  <a:lnTo>
                    <a:pt x="76" y="25"/>
                  </a:lnTo>
                  <a:lnTo>
                    <a:pt x="92" y="17"/>
                  </a:lnTo>
                  <a:lnTo>
                    <a:pt x="107" y="12"/>
                  </a:lnTo>
                  <a:lnTo>
                    <a:pt x="124" y="6"/>
                  </a:lnTo>
                  <a:lnTo>
                    <a:pt x="144" y="2"/>
                  </a:lnTo>
                  <a:lnTo>
                    <a:pt x="165" y="0"/>
                  </a:lnTo>
                  <a:lnTo>
                    <a:pt x="186" y="0"/>
                  </a:lnTo>
                  <a:lnTo>
                    <a:pt x="209" y="0"/>
                  </a:lnTo>
                  <a:lnTo>
                    <a:pt x="230" y="2"/>
                  </a:lnTo>
                  <a:lnTo>
                    <a:pt x="249" y="6"/>
                  </a:lnTo>
                  <a:lnTo>
                    <a:pt x="268" y="12"/>
                  </a:lnTo>
                  <a:lnTo>
                    <a:pt x="284" y="17"/>
                  </a:lnTo>
                  <a:lnTo>
                    <a:pt x="301" y="25"/>
                  </a:lnTo>
                  <a:lnTo>
                    <a:pt x="315" y="35"/>
                  </a:lnTo>
                  <a:lnTo>
                    <a:pt x="328" y="44"/>
                  </a:lnTo>
                  <a:lnTo>
                    <a:pt x="340" y="56"/>
                  </a:lnTo>
                  <a:lnTo>
                    <a:pt x="349" y="67"/>
                  </a:lnTo>
                  <a:lnTo>
                    <a:pt x="357" y="81"/>
                  </a:lnTo>
                  <a:lnTo>
                    <a:pt x="364" y="94"/>
                  </a:lnTo>
                  <a:lnTo>
                    <a:pt x="368" y="108"/>
                  </a:lnTo>
                  <a:lnTo>
                    <a:pt x="372" y="121"/>
                  </a:lnTo>
                  <a:lnTo>
                    <a:pt x="376" y="137"/>
                  </a:lnTo>
                  <a:lnTo>
                    <a:pt x="376" y="152"/>
                  </a:lnTo>
                  <a:lnTo>
                    <a:pt x="376" y="163"/>
                  </a:lnTo>
                  <a:lnTo>
                    <a:pt x="374" y="175"/>
                  </a:lnTo>
                  <a:lnTo>
                    <a:pt x="372" y="185"/>
                  </a:lnTo>
                  <a:lnTo>
                    <a:pt x="370" y="196"/>
                  </a:lnTo>
                  <a:lnTo>
                    <a:pt x="366" y="206"/>
                  </a:lnTo>
                  <a:lnTo>
                    <a:pt x="363" y="215"/>
                  </a:lnTo>
                  <a:lnTo>
                    <a:pt x="357" y="227"/>
                  </a:lnTo>
                  <a:lnTo>
                    <a:pt x="351" y="237"/>
                  </a:lnTo>
                  <a:lnTo>
                    <a:pt x="343" y="246"/>
                  </a:lnTo>
                  <a:lnTo>
                    <a:pt x="336" y="256"/>
                  </a:lnTo>
                  <a:lnTo>
                    <a:pt x="326" y="265"/>
                  </a:lnTo>
                  <a:lnTo>
                    <a:pt x="315" y="277"/>
                  </a:lnTo>
                  <a:lnTo>
                    <a:pt x="301" y="289"/>
                  </a:lnTo>
                  <a:lnTo>
                    <a:pt x="288" y="298"/>
                  </a:lnTo>
                  <a:lnTo>
                    <a:pt x="272" y="310"/>
                  </a:lnTo>
                  <a:lnTo>
                    <a:pt x="255" y="321"/>
                  </a:lnTo>
                  <a:lnTo>
                    <a:pt x="243" y="329"/>
                  </a:lnTo>
                  <a:lnTo>
                    <a:pt x="232" y="337"/>
                  </a:lnTo>
                  <a:lnTo>
                    <a:pt x="222" y="344"/>
                  </a:lnTo>
                  <a:lnTo>
                    <a:pt x="215" y="352"/>
                  </a:lnTo>
                  <a:lnTo>
                    <a:pt x="207" y="358"/>
                  </a:lnTo>
                  <a:lnTo>
                    <a:pt x="201" y="365"/>
                  </a:lnTo>
                  <a:lnTo>
                    <a:pt x="195" y="371"/>
                  </a:lnTo>
                  <a:lnTo>
                    <a:pt x="192" y="379"/>
                  </a:lnTo>
                  <a:lnTo>
                    <a:pt x="188" y="385"/>
                  </a:lnTo>
                  <a:lnTo>
                    <a:pt x="184" y="392"/>
                  </a:lnTo>
                  <a:lnTo>
                    <a:pt x="182" y="400"/>
                  </a:lnTo>
                  <a:lnTo>
                    <a:pt x="180" y="410"/>
                  </a:lnTo>
                  <a:lnTo>
                    <a:pt x="178" y="419"/>
                  </a:lnTo>
                  <a:lnTo>
                    <a:pt x="176" y="431"/>
                  </a:lnTo>
                  <a:lnTo>
                    <a:pt x="174" y="442"/>
                  </a:lnTo>
                  <a:lnTo>
                    <a:pt x="172" y="454"/>
                  </a:lnTo>
                  <a:close/>
                  <a:moveTo>
                    <a:pt x="169" y="523"/>
                  </a:moveTo>
                  <a:lnTo>
                    <a:pt x="176" y="525"/>
                  </a:lnTo>
                  <a:lnTo>
                    <a:pt x="184" y="525"/>
                  </a:lnTo>
                  <a:lnTo>
                    <a:pt x="190" y="527"/>
                  </a:lnTo>
                  <a:lnTo>
                    <a:pt x="197" y="529"/>
                  </a:lnTo>
                  <a:lnTo>
                    <a:pt x="205" y="533"/>
                  </a:lnTo>
                  <a:lnTo>
                    <a:pt x="211" y="537"/>
                  </a:lnTo>
                  <a:lnTo>
                    <a:pt x="217" y="541"/>
                  </a:lnTo>
                  <a:lnTo>
                    <a:pt x="222" y="546"/>
                  </a:lnTo>
                  <a:lnTo>
                    <a:pt x="228" y="552"/>
                  </a:lnTo>
                  <a:lnTo>
                    <a:pt x="232" y="558"/>
                  </a:lnTo>
                  <a:lnTo>
                    <a:pt x="236" y="566"/>
                  </a:lnTo>
                  <a:lnTo>
                    <a:pt x="240" y="571"/>
                  </a:lnTo>
                  <a:lnTo>
                    <a:pt x="242" y="579"/>
                  </a:lnTo>
                  <a:lnTo>
                    <a:pt x="243" y="587"/>
                  </a:lnTo>
                  <a:lnTo>
                    <a:pt x="245" y="592"/>
                  </a:lnTo>
                  <a:lnTo>
                    <a:pt x="245" y="602"/>
                  </a:lnTo>
                  <a:lnTo>
                    <a:pt x="245" y="610"/>
                  </a:lnTo>
                  <a:lnTo>
                    <a:pt x="243" y="617"/>
                  </a:lnTo>
                  <a:lnTo>
                    <a:pt x="242" y="623"/>
                  </a:lnTo>
                  <a:lnTo>
                    <a:pt x="240" y="631"/>
                  </a:lnTo>
                  <a:lnTo>
                    <a:pt x="236" y="639"/>
                  </a:lnTo>
                  <a:lnTo>
                    <a:pt x="232" y="644"/>
                  </a:lnTo>
                  <a:lnTo>
                    <a:pt x="228" y="650"/>
                  </a:lnTo>
                  <a:lnTo>
                    <a:pt x="222" y="656"/>
                  </a:lnTo>
                  <a:lnTo>
                    <a:pt x="217" y="662"/>
                  </a:lnTo>
                  <a:lnTo>
                    <a:pt x="211" y="666"/>
                  </a:lnTo>
                  <a:lnTo>
                    <a:pt x="205" y="669"/>
                  </a:lnTo>
                  <a:lnTo>
                    <a:pt x="197" y="673"/>
                  </a:lnTo>
                  <a:lnTo>
                    <a:pt x="190" y="675"/>
                  </a:lnTo>
                  <a:lnTo>
                    <a:pt x="184" y="677"/>
                  </a:lnTo>
                  <a:lnTo>
                    <a:pt x="176" y="679"/>
                  </a:lnTo>
                  <a:lnTo>
                    <a:pt x="169" y="679"/>
                  </a:lnTo>
                  <a:lnTo>
                    <a:pt x="159" y="679"/>
                  </a:lnTo>
                  <a:lnTo>
                    <a:pt x="153" y="677"/>
                  </a:lnTo>
                  <a:lnTo>
                    <a:pt x="146" y="675"/>
                  </a:lnTo>
                  <a:lnTo>
                    <a:pt x="138" y="673"/>
                  </a:lnTo>
                  <a:lnTo>
                    <a:pt x="132" y="669"/>
                  </a:lnTo>
                  <a:lnTo>
                    <a:pt x="124" y="666"/>
                  </a:lnTo>
                  <a:lnTo>
                    <a:pt x="119" y="662"/>
                  </a:lnTo>
                  <a:lnTo>
                    <a:pt x="113" y="656"/>
                  </a:lnTo>
                  <a:lnTo>
                    <a:pt x="107" y="650"/>
                  </a:lnTo>
                  <a:lnTo>
                    <a:pt x="103" y="644"/>
                  </a:lnTo>
                  <a:lnTo>
                    <a:pt x="99" y="639"/>
                  </a:lnTo>
                  <a:lnTo>
                    <a:pt x="96" y="631"/>
                  </a:lnTo>
                  <a:lnTo>
                    <a:pt x="94" y="623"/>
                  </a:lnTo>
                  <a:lnTo>
                    <a:pt x="92" y="617"/>
                  </a:lnTo>
                  <a:lnTo>
                    <a:pt x="92" y="610"/>
                  </a:lnTo>
                  <a:lnTo>
                    <a:pt x="90" y="602"/>
                  </a:lnTo>
                  <a:lnTo>
                    <a:pt x="92" y="592"/>
                  </a:lnTo>
                  <a:lnTo>
                    <a:pt x="92" y="587"/>
                  </a:lnTo>
                  <a:lnTo>
                    <a:pt x="94" y="579"/>
                  </a:lnTo>
                  <a:lnTo>
                    <a:pt x="96" y="571"/>
                  </a:lnTo>
                  <a:lnTo>
                    <a:pt x="99" y="566"/>
                  </a:lnTo>
                  <a:lnTo>
                    <a:pt x="103" y="558"/>
                  </a:lnTo>
                  <a:lnTo>
                    <a:pt x="107" y="552"/>
                  </a:lnTo>
                  <a:lnTo>
                    <a:pt x="113" y="546"/>
                  </a:lnTo>
                  <a:lnTo>
                    <a:pt x="119" y="541"/>
                  </a:lnTo>
                  <a:lnTo>
                    <a:pt x="124" y="537"/>
                  </a:lnTo>
                  <a:lnTo>
                    <a:pt x="132" y="533"/>
                  </a:lnTo>
                  <a:lnTo>
                    <a:pt x="138" y="529"/>
                  </a:lnTo>
                  <a:lnTo>
                    <a:pt x="146" y="527"/>
                  </a:lnTo>
                  <a:lnTo>
                    <a:pt x="153" y="525"/>
                  </a:lnTo>
                  <a:lnTo>
                    <a:pt x="159" y="525"/>
                  </a:lnTo>
                  <a:lnTo>
                    <a:pt x="169" y="5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lvl="0">
                <a:defRPr/>
              </a:pPr>
              <a:endParaRPr lang="en-US" kern="0" dirty="0">
                <a:solidFill>
                  <a:sysClr val="windowText" lastClr="000000"/>
                </a:solidFill>
                <a:latin typeface="Verdana" pitchFamily="34" charset="0"/>
                <a:cs typeface="Arial" charset="0"/>
              </a:endParaRPr>
            </a:p>
          </p:txBody>
        </p:sp>
        <p:pic>
          <p:nvPicPr>
            <p:cNvPr id="103" name="Picture 10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2400" y="4129595"/>
              <a:ext cx="1627773" cy="1755800"/>
            </a:xfrm>
            <a:prstGeom prst="rect">
              <a:avLst/>
            </a:prstGeom>
          </p:spPr>
        </p:pic>
        <p:sp>
          <p:nvSpPr>
            <p:cNvPr id="104" name="Freeform 8"/>
            <p:cNvSpPr>
              <a:spLocks noChangeAspect="1" noEditPoints="1"/>
            </p:cNvSpPr>
            <p:nvPr/>
          </p:nvSpPr>
          <p:spPr bwMode="auto">
            <a:xfrm rot="10800000">
              <a:off x="5538531" y="4593186"/>
              <a:ext cx="1447800" cy="666685"/>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tx1">
                <a:lumMod val="40000"/>
                <a:lumOff val="60000"/>
              </a:schemeClr>
            </a:solidFill>
            <a:ln>
              <a:noFill/>
            </a:ln>
            <a:scene3d>
              <a:camera prst="orthographicFront">
                <a:rot lat="0" lon="0" rev="0"/>
              </a:camera>
              <a:lightRig rig="threePt" dir="t"/>
            </a:scene3d>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grpSp>
      <p:grpSp>
        <p:nvGrpSpPr>
          <p:cNvPr id="33" name="Group 32"/>
          <p:cNvGrpSpPr/>
          <p:nvPr/>
        </p:nvGrpSpPr>
        <p:grpSpPr>
          <a:xfrm>
            <a:off x="3388599" y="3067186"/>
            <a:ext cx="867687" cy="1147403"/>
            <a:chOff x="3388599" y="3067186"/>
            <a:chExt cx="867687" cy="1147403"/>
          </a:xfrm>
        </p:grpSpPr>
        <p:grpSp>
          <p:nvGrpSpPr>
            <p:cNvPr id="79" name="Group 40"/>
            <p:cNvGrpSpPr>
              <a:grpSpLocks noChangeAspect="1"/>
            </p:cNvGrpSpPr>
            <p:nvPr/>
          </p:nvGrpSpPr>
          <p:grpSpPr bwMode="auto">
            <a:xfrm>
              <a:off x="3388599" y="3067186"/>
              <a:ext cx="867687" cy="1147403"/>
              <a:chOff x="3177" y="2910"/>
              <a:chExt cx="456" cy="603"/>
            </a:xfrm>
          </p:grpSpPr>
          <p:sp>
            <p:nvSpPr>
              <p:cNvPr id="81" name="Freeform 41"/>
              <p:cNvSpPr>
                <a:spLocks/>
              </p:cNvSpPr>
              <p:nvPr/>
            </p:nvSpPr>
            <p:spPr bwMode="auto">
              <a:xfrm>
                <a:off x="3177" y="2910"/>
                <a:ext cx="456" cy="603"/>
              </a:xfrm>
              <a:custGeom>
                <a:avLst/>
                <a:gdLst>
                  <a:gd name="T0" fmla="*/ 456 w 456"/>
                  <a:gd name="T1" fmla="*/ 603 h 603"/>
                  <a:gd name="T2" fmla="*/ 0 w 456"/>
                  <a:gd name="T3" fmla="*/ 603 h 603"/>
                  <a:gd name="T4" fmla="*/ 0 w 456"/>
                  <a:gd name="T5" fmla="*/ 136 h 603"/>
                  <a:gd name="T6" fmla="*/ 144 w 456"/>
                  <a:gd name="T7" fmla="*/ 0 h 603"/>
                  <a:gd name="T8" fmla="*/ 456 w 456"/>
                  <a:gd name="T9" fmla="*/ 0 h 603"/>
                  <a:gd name="T10" fmla="*/ 456 w 456"/>
                  <a:gd name="T11" fmla="*/ 603 h 603"/>
                </a:gdLst>
                <a:ahLst/>
                <a:cxnLst>
                  <a:cxn ang="0">
                    <a:pos x="T0" y="T1"/>
                  </a:cxn>
                  <a:cxn ang="0">
                    <a:pos x="T2" y="T3"/>
                  </a:cxn>
                  <a:cxn ang="0">
                    <a:pos x="T4" y="T5"/>
                  </a:cxn>
                  <a:cxn ang="0">
                    <a:pos x="T6" y="T7"/>
                  </a:cxn>
                  <a:cxn ang="0">
                    <a:pos x="T8" y="T9"/>
                  </a:cxn>
                  <a:cxn ang="0">
                    <a:pos x="T10" y="T11"/>
                  </a:cxn>
                </a:cxnLst>
                <a:rect l="0" t="0" r="r" b="b"/>
                <a:pathLst>
                  <a:path w="456" h="603">
                    <a:moveTo>
                      <a:pt x="456" y="603"/>
                    </a:moveTo>
                    <a:lnTo>
                      <a:pt x="0" y="603"/>
                    </a:lnTo>
                    <a:lnTo>
                      <a:pt x="0" y="136"/>
                    </a:lnTo>
                    <a:lnTo>
                      <a:pt x="144" y="0"/>
                    </a:lnTo>
                    <a:lnTo>
                      <a:pt x="456" y="0"/>
                    </a:lnTo>
                    <a:lnTo>
                      <a:pt x="456" y="603"/>
                    </a:lnTo>
                    <a:close/>
                  </a:path>
                </a:pathLst>
              </a:custGeom>
              <a:solidFill>
                <a:srgbClr val="FFFFFF"/>
              </a:solidFill>
              <a:ln w="19050">
                <a:solidFill>
                  <a:schemeClr val="bg1">
                    <a:lumMod val="50000"/>
                  </a:schemeClr>
                </a:solidFill>
                <a:round/>
                <a:headEnd/>
                <a:tailEnd/>
              </a:ln>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82" name="Freeform 42"/>
              <p:cNvSpPr>
                <a:spLocks/>
              </p:cNvSpPr>
              <p:nvPr/>
            </p:nvSpPr>
            <p:spPr bwMode="auto">
              <a:xfrm>
                <a:off x="3177" y="2910"/>
                <a:ext cx="144" cy="136"/>
              </a:xfrm>
              <a:custGeom>
                <a:avLst/>
                <a:gdLst>
                  <a:gd name="T0" fmla="*/ 144 w 144"/>
                  <a:gd name="T1" fmla="*/ 136 h 136"/>
                  <a:gd name="T2" fmla="*/ 0 w 144"/>
                  <a:gd name="T3" fmla="*/ 136 h 136"/>
                  <a:gd name="T4" fmla="*/ 144 w 144"/>
                  <a:gd name="T5" fmla="*/ 0 h 136"/>
                  <a:gd name="T6" fmla="*/ 144 w 144"/>
                  <a:gd name="T7" fmla="*/ 136 h 136"/>
                </a:gdLst>
                <a:ahLst/>
                <a:cxnLst>
                  <a:cxn ang="0">
                    <a:pos x="T0" y="T1"/>
                  </a:cxn>
                  <a:cxn ang="0">
                    <a:pos x="T2" y="T3"/>
                  </a:cxn>
                  <a:cxn ang="0">
                    <a:pos x="T4" y="T5"/>
                  </a:cxn>
                  <a:cxn ang="0">
                    <a:pos x="T6" y="T7"/>
                  </a:cxn>
                </a:cxnLst>
                <a:rect l="0" t="0" r="r" b="b"/>
                <a:pathLst>
                  <a:path w="144" h="136">
                    <a:moveTo>
                      <a:pt x="144" y="136"/>
                    </a:moveTo>
                    <a:lnTo>
                      <a:pt x="0" y="136"/>
                    </a:lnTo>
                    <a:lnTo>
                      <a:pt x="144" y="0"/>
                    </a:lnTo>
                    <a:lnTo>
                      <a:pt x="144" y="13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83" name="Freeform 43"/>
              <p:cNvSpPr>
                <a:spLocks/>
              </p:cNvSpPr>
              <p:nvPr/>
            </p:nvSpPr>
            <p:spPr bwMode="auto">
              <a:xfrm>
                <a:off x="3225" y="3075"/>
                <a:ext cx="153" cy="12"/>
              </a:xfrm>
              <a:custGeom>
                <a:avLst/>
                <a:gdLst>
                  <a:gd name="T0" fmla="*/ 62 w 64"/>
                  <a:gd name="T1" fmla="*/ 5 h 5"/>
                  <a:gd name="T2" fmla="*/ 2 w 64"/>
                  <a:gd name="T3" fmla="*/ 5 h 5"/>
                  <a:gd name="T4" fmla="*/ 0 w 64"/>
                  <a:gd name="T5" fmla="*/ 3 h 5"/>
                  <a:gd name="T6" fmla="*/ 2 w 64"/>
                  <a:gd name="T7" fmla="*/ 0 h 5"/>
                  <a:gd name="T8" fmla="*/ 62 w 64"/>
                  <a:gd name="T9" fmla="*/ 0 h 5"/>
                  <a:gd name="T10" fmla="*/ 64 w 64"/>
                  <a:gd name="T11" fmla="*/ 3 h 5"/>
                  <a:gd name="T12" fmla="*/ 62 w 6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4" h="5">
                    <a:moveTo>
                      <a:pt x="62" y="5"/>
                    </a:moveTo>
                    <a:cubicBezTo>
                      <a:pt x="2" y="5"/>
                      <a:pt x="2" y="5"/>
                      <a:pt x="2" y="5"/>
                    </a:cubicBezTo>
                    <a:cubicBezTo>
                      <a:pt x="1" y="5"/>
                      <a:pt x="0" y="4"/>
                      <a:pt x="0" y="3"/>
                    </a:cubicBezTo>
                    <a:cubicBezTo>
                      <a:pt x="0" y="1"/>
                      <a:pt x="1" y="0"/>
                      <a:pt x="2" y="0"/>
                    </a:cubicBezTo>
                    <a:cubicBezTo>
                      <a:pt x="62" y="0"/>
                      <a:pt x="62" y="0"/>
                      <a:pt x="62" y="0"/>
                    </a:cubicBezTo>
                    <a:cubicBezTo>
                      <a:pt x="63" y="0"/>
                      <a:pt x="64" y="1"/>
                      <a:pt x="64" y="3"/>
                    </a:cubicBezTo>
                    <a:cubicBezTo>
                      <a:pt x="64" y="4"/>
                      <a:pt x="63" y="5"/>
                      <a:pt x="62" y="5"/>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84" name="Freeform 44"/>
              <p:cNvSpPr>
                <a:spLocks/>
              </p:cNvSpPr>
              <p:nvPr/>
            </p:nvSpPr>
            <p:spPr bwMode="auto">
              <a:xfrm>
                <a:off x="3225" y="3125"/>
                <a:ext cx="153" cy="10"/>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85" name="Freeform 45"/>
              <p:cNvSpPr>
                <a:spLocks/>
              </p:cNvSpPr>
              <p:nvPr/>
            </p:nvSpPr>
            <p:spPr bwMode="auto">
              <a:xfrm>
                <a:off x="3225" y="3173"/>
                <a:ext cx="153" cy="12"/>
              </a:xfrm>
              <a:custGeom>
                <a:avLst/>
                <a:gdLst>
                  <a:gd name="T0" fmla="*/ 62 w 64"/>
                  <a:gd name="T1" fmla="*/ 5 h 5"/>
                  <a:gd name="T2" fmla="*/ 2 w 64"/>
                  <a:gd name="T3" fmla="*/ 5 h 5"/>
                  <a:gd name="T4" fmla="*/ 0 w 64"/>
                  <a:gd name="T5" fmla="*/ 2 h 5"/>
                  <a:gd name="T6" fmla="*/ 2 w 64"/>
                  <a:gd name="T7" fmla="*/ 0 h 5"/>
                  <a:gd name="T8" fmla="*/ 62 w 64"/>
                  <a:gd name="T9" fmla="*/ 0 h 5"/>
                  <a:gd name="T10" fmla="*/ 64 w 64"/>
                  <a:gd name="T11" fmla="*/ 2 h 5"/>
                  <a:gd name="T12" fmla="*/ 62 w 6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4" h="5">
                    <a:moveTo>
                      <a:pt x="62" y="5"/>
                    </a:moveTo>
                    <a:cubicBezTo>
                      <a:pt x="2" y="5"/>
                      <a:pt x="2" y="5"/>
                      <a:pt x="2" y="5"/>
                    </a:cubicBezTo>
                    <a:cubicBezTo>
                      <a:pt x="1" y="5"/>
                      <a:pt x="0" y="4"/>
                      <a:pt x="0" y="2"/>
                    </a:cubicBezTo>
                    <a:cubicBezTo>
                      <a:pt x="0" y="1"/>
                      <a:pt x="1" y="0"/>
                      <a:pt x="2" y="0"/>
                    </a:cubicBezTo>
                    <a:cubicBezTo>
                      <a:pt x="62" y="0"/>
                      <a:pt x="62" y="0"/>
                      <a:pt x="62" y="0"/>
                    </a:cubicBezTo>
                    <a:cubicBezTo>
                      <a:pt x="63" y="0"/>
                      <a:pt x="64" y="1"/>
                      <a:pt x="64" y="2"/>
                    </a:cubicBezTo>
                    <a:cubicBezTo>
                      <a:pt x="64" y="4"/>
                      <a:pt x="63" y="5"/>
                      <a:pt x="62" y="5"/>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86" name="Freeform 46"/>
              <p:cNvSpPr>
                <a:spLocks/>
              </p:cNvSpPr>
              <p:nvPr/>
            </p:nvSpPr>
            <p:spPr bwMode="auto">
              <a:xfrm>
                <a:off x="3225" y="3224"/>
                <a:ext cx="153" cy="9"/>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87" name="Freeform 47"/>
              <p:cNvSpPr>
                <a:spLocks/>
              </p:cNvSpPr>
              <p:nvPr/>
            </p:nvSpPr>
            <p:spPr bwMode="auto">
              <a:xfrm>
                <a:off x="3225" y="3370"/>
                <a:ext cx="153" cy="9"/>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88" name="Freeform 48"/>
              <p:cNvSpPr>
                <a:spLocks/>
              </p:cNvSpPr>
              <p:nvPr/>
            </p:nvSpPr>
            <p:spPr bwMode="auto">
              <a:xfrm>
                <a:off x="3225" y="3420"/>
                <a:ext cx="153" cy="9"/>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89" name="Freeform 49"/>
              <p:cNvSpPr>
                <a:spLocks/>
              </p:cNvSpPr>
              <p:nvPr/>
            </p:nvSpPr>
            <p:spPr bwMode="auto">
              <a:xfrm>
                <a:off x="3436" y="3027"/>
                <a:ext cx="154" cy="10"/>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90" name="Freeform 50"/>
              <p:cNvSpPr>
                <a:spLocks/>
              </p:cNvSpPr>
              <p:nvPr/>
            </p:nvSpPr>
            <p:spPr bwMode="auto">
              <a:xfrm>
                <a:off x="3436" y="2979"/>
                <a:ext cx="154" cy="10"/>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0"/>
                      <a:pt x="1" y="0"/>
                      <a:pt x="2" y="0"/>
                    </a:cubicBezTo>
                    <a:cubicBezTo>
                      <a:pt x="62" y="0"/>
                      <a:pt x="62" y="0"/>
                      <a:pt x="62" y="0"/>
                    </a:cubicBezTo>
                    <a:cubicBezTo>
                      <a:pt x="63" y="0"/>
                      <a:pt x="64" y="0"/>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91" name="Freeform 51"/>
              <p:cNvSpPr>
                <a:spLocks/>
              </p:cNvSpPr>
              <p:nvPr/>
            </p:nvSpPr>
            <p:spPr bwMode="auto">
              <a:xfrm>
                <a:off x="3436" y="3224"/>
                <a:ext cx="154" cy="9"/>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92" name="Freeform 52"/>
              <p:cNvSpPr>
                <a:spLocks/>
              </p:cNvSpPr>
              <p:nvPr/>
            </p:nvSpPr>
            <p:spPr bwMode="auto">
              <a:xfrm>
                <a:off x="3436" y="3271"/>
                <a:ext cx="154" cy="10"/>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93" name="Freeform 53"/>
              <p:cNvSpPr>
                <a:spLocks/>
              </p:cNvSpPr>
              <p:nvPr/>
            </p:nvSpPr>
            <p:spPr bwMode="auto">
              <a:xfrm>
                <a:off x="3436" y="3322"/>
                <a:ext cx="154" cy="9"/>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94" name="Freeform 54"/>
              <p:cNvSpPr>
                <a:spLocks/>
              </p:cNvSpPr>
              <p:nvPr/>
            </p:nvSpPr>
            <p:spPr bwMode="auto">
              <a:xfrm>
                <a:off x="3436" y="3370"/>
                <a:ext cx="154" cy="9"/>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95" name="Freeform 55"/>
              <p:cNvSpPr>
                <a:spLocks/>
              </p:cNvSpPr>
              <p:nvPr/>
            </p:nvSpPr>
            <p:spPr bwMode="auto">
              <a:xfrm>
                <a:off x="3436" y="3420"/>
                <a:ext cx="154" cy="9"/>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96" name="Rectangle 56"/>
              <p:cNvSpPr>
                <a:spLocks noChangeArrowheads="1"/>
              </p:cNvSpPr>
              <p:nvPr/>
            </p:nvSpPr>
            <p:spPr bwMode="auto">
              <a:xfrm>
                <a:off x="3441" y="3056"/>
                <a:ext cx="144" cy="14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97" name="Rectangle 57"/>
              <p:cNvSpPr>
                <a:spLocks noChangeArrowheads="1"/>
              </p:cNvSpPr>
              <p:nvPr/>
            </p:nvSpPr>
            <p:spPr bwMode="auto">
              <a:xfrm>
                <a:off x="3225" y="3252"/>
                <a:ext cx="149" cy="9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grpSp>
        <p:sp>
          <p:nvSpPr>
            <p:cNvPr id="80" name="Rectangle 108"/>
            <p:cNvSpPr>
              <a:spLocks noChangeArrowheads="1"/>
            </p:cNvSpPr>
            <p:nvPr/>
          </p:nvSpPr>
          <p:spPr bwMode="auto">
            <a:xfrm>
              <a:off x="3514851" y="3499364"/>
              <a:ext cx="615181" cy="307975"/>
            </a:xfrm>
            <a:prstGeom prst="rect">
              <a:avLst/>
            </a:prstGeom>
            <a:solidFill>
              <a:srgbClr val="FFFFFF"/>
            </a:solidFill>
            <a:ln w="9525">
              <a:solidFill>
                <a:srgbClr val="666699"/>
              </a:solidFill>
              <a:miter lim="800000"/>
              <a:headEnd/>
              <a:tailEnd/>
            </a:ln>
            <a:effectLst>
              <a:outerShdw dist="35921" dir="2700000" algn="ctr" rotWithShape="0">
                <a:srgbClr val="C0C0C0"/>
              </a:outerShdw>
            </a:effectLst>
          </p:spPr>
          <p:txBody>
            <a:bodyPr wrap="none" lIns="0" tIns="0" rIns="0" bIns="0" anchor="ctr"/>
            <a:lstStyle/>
            <a:p>
              <a:pPr lvl="0" algn="ctr">
                <a:defRPr/>
              </a:pPr>
              <a:r>
                <a:rPr lang="fr-FR" sz="1600" b="1" kern="0" dirty="0">
                  <a:solidFill>
                    <a:sysClr val="windowText" lastClr="000000"/>
                  </a:solidFill>
                  <a:latin typeface="Arial" charset="0"/>
                </a:rPr>
                <a:t>FichierA</a:t>
              </a:r>
              <a:endParaRPr lang="fr-FR" sz="1600" kern="0" dirty="0">
                <a:solidFill>
                  <a:sysClr val="windowText" lastClr="000000"/>
                </a:solidFill>
                <a:latin typeface="Arial" charset="0"/>
                <a:cs typeface="Arial" charset="0"/>
              </a:endParaRPr>
            </a:p>
          </p:txBody>
        </p:sp>
      </p:grpSp>
      <p:grpSp>
        <p:nvGrpSpPr>
          <p:cNvPr id="34" name="Group 33"/>
          <p:cNvGrpSpPr/>
          <p:nvPr/>
        </p:nvGrpSpPr>
        <p:grpSpPr>
          <a:xfrm>
            <a:off x="2252478" y="4460554"/>
            <a:ext cx="712819" cy="960274"/>
            <a:chOff x="2252478" y="4460554"/>
            <a:chExt cx="712819" cy="960274"/>
          </a:xfrm>
        </p:grpSpPr>
        <p:pic>
          <p:nvPicPr>
            <p:cNvPr id="77" name="Picture 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52478" y="4460554"/>
              <a:ext cx="712819" cy="960274"/>
            </a:xfrm>
            <a:prstGeom prst="rect">
              <a:avLst/>
            </a:prstGeom>
          </p:spPr>
        </p:pic>
        <p:sp>
          <p:nvSpPr>
            <p:cNvPr id="78" name="Rectangle 108"/>
            <p:cNvSpPr>
              <a:spLocks noChangeArrowheads="1"/>
            </p:cNvSpPr>
            <p:nvPr/>
          </p:nvSpPr>
          <p:spPr bwMode="auto">
            <a:xfrm>
              <a:off x="2294064" y="4815822"/>
              <a:ext cx="615181" cy="307975"/>
            </a:xfrm>
            <a:prstGeom prst="rect">
              <a:avLst/>
            </a:prstGeom>
            <a:solidFill>
              <a:srgbClr val="FFFFFF"/>
            </a:solidFill>
            <a:ln w="9525">
              <a:solidFill>
                <a:srgbClr val="666699"/>
              </a:solidFill>
              <a:miter lim="800000"/>
              <a:headEnd/>
              <a:tailEnd/>
            </a:ln>
            <a:effectLst>
              <a:outerShdw dist="35921" dir="2700000" algn="ctr" rotWithShape="0">
                <a:srgbClr val="C0C0C0"/>
              </a:outerShdw>
            </a:effectLst>
          </p:spPr>
          <p:txBody>
            <a:bodyPr wrap="none" lIns="0" tIns="0" rIns="0" bIns="0" anchor="ctr"/>
            <a:lstStyle/>
            <a:p>
              <a:pPr lvl="0" algn="ctr">
                <a:defRPr/>
              </a:pPr>
              <a:r>
                <a:rPr lang="fr-FR" sz="1100" b="1" kern="0" dirty="0">
                  <a:solidFill>
                    <a:sysClr val="windowText" lastClr="000000"/>
                  </a:solidFill>
                  <a:latin typeface="Arial" charset="0"/>
                </a:rPr>
                <a:t>FichierA</a:t>
              </a:r>
              <a:endParaRPr lang="fr-FR" sz="1100" kern="0" dirty="0">
                <a:solidFill>
                  <a:sysClr val="windowText" lastClr="000000"/>
                </a:solidFill>
                <a:latin typeface="Arial" charset="0"/>
                <a:cs typeface="Arial" charset="0"/>
              </a:endParaRPr>
            </a:p>
          </p:txBody>
        </p:sp>
      </p:grpSp>
      <p:grpSp>
        <p:nvGrpSpPr>
          <p:cNvPr id="35" name="Group 34"/>
          <p:cNvGrpSpPr/>
          <p:nvPr/>
        </p:nvGrpSpPr>
        <p:grpSpPr>
          <a:xfrm>
            <a:off x="3397209" y="3067185"/>
            <a:ext cx="867687" cy="1147403"/>
            <a:chOff x="3388599" y="3067186"/>
            <a:chExt cx="867687" cy="1147403"/>
          </a:xfrm>
        </p:grpSpPr>
        <p:grpSp>
          <p:nvGrpSpPr>
            <p:cNvPr id="58" name="Group 40"/>
            <p:cNvGrpSpPr>
              <a:grpSpLocks noChangeAspect="1"/>
            </p:cNvGrpSpPr>
            <p:nvPr/>
          </p:nvGrpSpPr>
          <p:grpSpPr bwMode="auto">
            <a:xfrm>
              <a:off x="3388599" y="3067186"/>
              <a:ext cx="867687" cy="1147403"/>
              <a:chOff x="3177" y="2910"/>
              <a:chExt cx="456" cy="603"/>
            </a:xfrm>
          </p:grpSpPr>
          <p:sp>
            <p:nvSpPr>
              <p:cNvPr id="60" name="Freeform 41"/>
              <p:cNvSpPr>
                <a:spLocks/>
              </p:cNvSpPr>
              <p:nvPr/>
            </p:nvSpPr>
            <p:spPr bwMode="auto">
              <a:xfrm>
                <a:off x="3177" y="2910"/>
                <a:ext cx="456" cy="603"/>
              </a:xfrm>
              <a:custGeom>
                <a:avLst/>
                <a:gdLst>
                  <a:gd name="T0" fmla="*/ 456 w 456"/>
                  <a:gd name="T1" fmla="*/ 603 h 603"/>
                  <a:gd name="T2" fmla="*/ 0 w 456"/>
                  <a:gd name="T3" fmla="*/ 603 h 603"/>
                  <a:gd name="T4" fmla="*/ 0 w 456"/>
                  <a:gd name="T5" fmla="*/ 136 h 603"/>
                  <a:gd name="T6" fmla="*/ 144 w 456"/>
                  <a:gd name="T7" fmla="*/ 0 h 603"/>
                  <a:gd name="T8" fmla="*/ 456 w 456"/>
                  <a:gd name="T9" fmla="*/ 0 h 603"/>
                  <a:gd name="T10" fmla="*/ 456 w 456"/>
                  <a:gd name="T11" fmla="*/ 603 h 603"/>
                </a:gdLst>
                <a:ahLst/>
                <a:cxnLst>
                  <a:cxn ang="0">
                    <a:pos x="T0" y="T1"/>
                  </a:cxn>
                  <a:cxn ang="0">
                    <a:pos x="T2" y="T3"/>
                  </a:cxn>
                  <a:cxn ang="0">
                    <a:pos x="T4" y="T5"/>
                  </a:cxn>
                  <a:cxn ang="0">
                    <a:pos x="T6" y="T7"/>
                  </a:cxn>
                  <a:cxn ang="0">
                    <a:pos x="T8" y="T9"/>
                  </a:cxn>
                  <a:cxn ang="0">
                    <a:pos x="T10" y="T11"/>
                  </a:cxn>
                </a:cxnLst>
                <a:rect l="0" t="0" r="r" b="b"/>
                <a:pathLst>
                  <a:path w="456" h="603">
                    <a:moveTo>
                      <a:pt x="456" y="603"/>
                    </a:moveTo>
                    <a:lnTo>
                      <a:pt x="0" y="603"/>
                    </a:lnTo>
                    <a:lnTo>
                      <a:pt x="0" y="136"/>
                    </a:lnTo>
                    <a:lnTo>
                      <a:pt x="144" y="0"/>
                    </a:lnTo>
                    <a:lnTo>
                      <a:pt x="456" y="0"/>
                    </a:lnTo>
                    <a:lnTo>
                      <a:pt x="456" y="603"/>
                    </a:lnTo>
                    <a:close/>
                  </a:path>
                </a:pathLst>
              </a:custGeom>
              <a:solidFill>
                <a:srgbClr val="FFFFFF"/>
              </a:solidFill>
              <a:ln w="19050">
                <a:solidFill>
                  <a:schemeClr val="bg1">
                    <a:lumMod val="50000"/>
                  </a:schemeClr>
                </a:solidFill>
                <a:round/>
                <a:headEnd/>
                <a:tailEnd/>
              </a:ln>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61" name="Freeform 42"/>
              <p:cNvSpPr>
                <a:spLocks/>
              </p:cNvSpPr>
              <p:nvPr/>
            </p:nvSpPr>
            <p:spPr bwMode="auto">
              <a:xfrm>
                <a:off x="3177" y="2910"/>
                <a:ext cx="144" cy="136"/>
              </a:xfrm>
              <a:custGeom>
                <a:avLst/>
                <a:gdLst>
                  <a:gd name="T0" fmla="*/ 144 w 144"/>
                  <a:gd name="T1" fmla="*/ 136 h 136"/>
                  <a:gd name="T2" fmla="*/ 0 w 144"/>
                  <a:gd name="T3" fmla="*/ 136 h 136"/>
                  <a:gd name="T4" fmla="*/ 144 w 144"/>
                  <a:gd name="T5" fmla="*/ 0 h 136"/>
                  <a:gd name="T6" fmla="*/ 144 w 144"/>
                  <a:gd name="T7" fmla="*/ 136 h 136"/>
                </a:gdLst>
                <a:ahLst/>
                <a:cxnLst>
                  <a:cxn ang="0">
                    <a:pos x="T0" y="T1"/>
                  </a:cxn>
                  <a:cxn ang="0">
                    <a:pos x="T2" y="T3"/>
                  </a:cxn>
                  <a:cxn ang="0">
                    <a:pos x="T4" y="T5"/>
                  </a:cxn>
                  <a:cxn ang="0">
                    <a:pos x="T6" y="T7"/>
                  </a:cxn>
                </a:cxnLst>
                <a:rect l="0" t="0" r="r" b="b"/>
                <a:pathLst>
                  <a:path w="144" h="136">
                    <a:moveTo>
                      <a:pt x="144" y="136"/>
                    </a:moveTo>
                    <a:lnTo>
                      <a:pt x="0" y="136"/>
                    </a:lnTo>
                    <a:lnTo>
                      <a:pt x="144" y="0"/>
                    </a:lnTo>
                    <a:lnTo>
                      <a:pt x="144" y="13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62" name="Freeform 43"/>
              <p:cNvSpPr>
                <a:spLocks/>
              </p:cNvSpPr>
              <p:nvPr/>
            </p:nvSpPr>
            <p:spPr bwMode="auto">
              <a:xfrm>
                <a:off x="3225" y="3075"/>
                <a:ext cx="153" cy="12"/>
              </a:xfrm>
              <a:custGeom>
                <a:avLst/>
                <a:gdLst>
                  <a:gd name="T0" fmla="*/ 62 w 64"/>
                  <a:gd name="T1" fmla="*/ 5 h 5"/>
                  <a:gd name="T2" fmla="*/ 2 w 64"/>
                  <a:gd name="T3" fmla="*/ 5 h 5"/>
                  <a:gd name="T4" fmla="*/ 0 w 64"/>
                  <a:gd name="T5" fmla="*/ 3 h 5"/>
                  <a:gd name="T6" fmla="*/ 2 w 64"/>
                  <a:gd name="T7" fmla="*/ 0 h 5"/>
                  <a:gd name="T8" fmla="*/ 62 w 64"/>
                  <a:gd name="T9" fmla="*/ 0 h 5"/>
                  <a:gd name="T10" fmla="*/ 64 w 64"/>
                  <a:gd name="T11" fmla="*/ 3 h 5"/>
                  <a:gd name="T12" fmla="*/ 62 w 6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4" h="5">
                    <a:moveTo>
                      <a:pt x="62" y="5"/>
                    </a:moveTo>
                    <a:cubicBezTo>
                      <a:pt x="2" y="5"/>
                      <a:pt x="2" y="5"/>
                      <a:pt x="2" y="5"/>
                    </a:cubicBezTo>
                    <a:cubicBezTo>
                      <a:pt x="1" y="5"/>
                      <a:pt x="0" y="4"/>
                      <a:pt x="0" y="3"/>
                    </a:cubicBezTo>
                    <a:cubicBezTo>
                      <a:pt x="0" y="1"/>
                      <a:pt x="1" y="0"/>
                      <a:pt x="2" y="0"/>
                    </a:cubicBezTo>
                    <a:cubicBezTo>
                      <a:pt x="62" y="0"/>
                      <a:pt x="62" y="0"/>
                      <a:pt x="62" y="0"/>
                    </a:cubicBezTo>
                    <a:cubicBezTo>
                      <a:pt x="63" y="0"/>
                      <a:pt x="64" y="1"/>
                      <a:pt x="64" y="3"/>
                    </a:cubicBezTo>
                    <a:cubicBezTo>
                      <a:pt x="64" y="4"/>
                      <a:pt x="63" y="5"/>
                      <a:pt x="62" y="5"/>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63" name="Freeform 44"/>
              <p:cNvSpPr>
                <a:spLocks/>
              </p:cNvSpPr>
              <p:nvPr/>
            </p:nvSpPr>
            <p:spPr bwMode="auto">
              <a:xfrm>
                <a:off x="3225" y="3125"/>
                <a:ext cx="153" cy="10"/>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64" name="Freeform 45"/>
              <p:cNvSpPr>
                <a:spLocks/>
              </p:cNvSpPr>
              <p:nvPr/>
            </p:nvSpPr>
            <p:spPr bwMode="auto">
              <a:xfrm>
                <a:off x="3225" y="3173"/>
                <a:ext cx="153" cy="12"/>
              </a:xfrm>
              <a:custGeom>
                <a:avLst/>
                <a:gdLst>
                  <a:gd name="T0" fmla="*/ 62 w 64"/>
                  <a:gd name="T1" fmla="*/ 5 h 5"/>
                  <a:gd name="T2" fmla="*/ 2 w 64"/>
                  <a:gd name="T3" fmla="*/ 5 h 5"/>
                  <a:gd name="T4" fmla="*/ 0 w 64"/>
                  <a:gd name="T5" fmla="*/ 2 h 5"/>
                  <a:gd name="T6" fmla="*/ 2 w 64"/>
                  <a:gd name="T7" fmla="*/ 0 h 5"/>
                  <a:gd name="T8" fmla="*/ 62 w 64"/>
                  <a:gd name="T9" fmla="*/ 0 h 5"/>
                  <a:gd name="T10" fmla="*/ 64 w 64"/>
                  <a:gd name="T11" fmla="*/ 2 h 5"/>
                  <a:gd name="T12" fmla="*/ 62 w 6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4" h="5">
                    <a:moveTo>
                      <a:pt x="62" y="5"/>
                    </a:moveTo>
                    <a:cubicBezTo>
                      <a:pt x="2" y="5"/>
                      <a:pt x="2" y="5"/>
                      <a:pt x="2" y="5"/>
                    </a:cubicBezTo>
                    <a:cubicBezTo>
                      <a:pt x="1" y="5"/>
                      <a:pt x="0" y="4"/>
                      <a:pt x="0" y="2"/>
                    </a:cubicBezTo>
                    <a:cubicBezTo>
                      <a:pt x="0" y="1"/>
                      <a:pt x="1" y="0"/>
                      <a:pt x="2" y="0"/>
                    </a:cubicBezTo>
                    <a:cubicBezTo>
                      <a:pt x="62" y="0"/>
                      <a:pt x="62" y="0"/>
                      <a:pt x="62" y="0"/>
                    </a:cubicBezTo>
                    <a:cubicBezTo>
                      <a:pt x="63" y="0"/>
                      <a:pt x="64" y="1"/>
                      <a:pt x="64" y="2"/>
                    </a:cubicBezTo>
                    <a:cubicBezTo>
                      <a:pt x="64" y="4"/>
                      <a:pt x="63" y="5"/>
                      <a:pt x="62" y="5"/>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65" name="Freeform 46"/>
              <p:cNvSpPr>
                <a:spLocks/>
              </p:cNvSpPr>
              <p:nvPr/>
            </p:nvSpPr>
            <p:spPr bwMode="auto">
              <a:xfrm>
                <a:off x="3225" y="3224"/>
                <a:ext cx="153" cy="9"/>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66" name="Freeform 47"/>
              <p:cNvSpPr>
                <a:spLocks/>
              </p:cNvSpPr>
              <p:nvPr/>
            </p:nvSpPr>
            <p:spPr bwMode="auto">
              <a:xfrm>
                <a:off x="3225" y="3370"/>
                <a:ext cx="153" cy="9"/>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67" name="Freeform 48"/>
              <p:cNvSpPr>
                <a:spLocks/>
              </p:cNvSpPr>
              <p:nvPr/>
            </p:nvSpPr>
            <p:spPr bwMode="auto">
              <a:xfrm>
                <a:off x="3225" y="3420"/>
                <a:ext cx="153" cy="9"/>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68" name="Freeform 49"/>
              <p:cNvSpPr>
                <a:spLocks/>
              </p:cNvSpPr>
              <p:nvPr/>
            </p:nvSpPr>
            <p:spPr bwMode="auto">
              <a:xfrm>
                <a:off x="3436" y="3027"/>
                <a:ext cx="154" cy="10"/>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69" name="Freeform 50"/>
              <p:cNvSpPr>
                <a:spLocks/>
              </p:cNvSpPr>
              <p:nvPr/>
            </p:nvSpPr>
            <p:spPr bwMode="auto">
              <a:xfrm>
                <a:off x="3436" y="2979"/>
                <a:ext cx="154" cy="10"/>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0"/>
                      <a:pt x="1" y="0"/>
                      <a:pt x="2" y="0"/>
                    </a:cubicBezTo>
                    <a:cubicBezTo>
                      <a:pt x="62" y="0"/>
                      <a:pt x="62" y="0"/>
                      <a:pt x="62" y="0"/>
                    </a:cubicBezTo>
                    <a:cubicBezTo>
                      <a:pt x="63" y="0"/>
                      <a:pt x="64" y="0"/>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70" name="Freeform 51"/>
              <p:cNvSpPr>
                <a:spLocks/>
              </p:cNvSpPr>
              <p:nvPr/>
            </p:nvSpPr>
            <p:spPr bwMode="auto">
              <a:xfrm>
                <a:off x="3436" y="3224"/>
                <a:ext cx="154" cy="9"/>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71" name="Freeform 52"/>
              <p:cNvSpPr>
                <a:spLocks/>
              </p:cNvSpPr>
              <p:nvPr/>
            </p:nvSpPr>
            <p:spPr bwMode="auto">
              <a:xfrm>
                <a:off x="3436" y="3271"/>
                <a:ext cx="154" cy="10"/>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72" name="Freeform 53"/>
              <p:cNvSpPr>
                <a:spLocks/>
              </p:cNvSpPr>
              <p:nvPr/>
            </p:nvSpPr>
            <p:spPr bwMode="auto">
              <a:xfrm>
                <a:off x="3436" y="3322"/>
                <a:ext cx="154" cy="9"/>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73" name="Freeform 54"/>
              <p:cNvSpPr>
                <a:spLocks/>
              </p:cNvSpPr>
              <p:nvPr/>
            </p:nvSpPr>
            <p:spPr bwMode="auto">
              <a:xfrm>
                <a:off x="3436" y="3370"/>
                <a:ext cx="154" cy="9"/>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74" name="Freeform 55"/>
              <p:cNvSpPr>
                <a:spLocks/>
              </p:cNvSpPr>
              <p:nvPr/>
            </p:nvSpPr>
            <p:spPr bwMode="auto">
              <a:xfrm>
                <a:off x="3436" y="3420"/>
                <a:ext cx="154" cy="9"/>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75" name="Rectangle 56"/>
              <p:cNvSpPr>
                <a:spLocks noChangeArrowheads="1"/>
              </p:cNvSpPr>
              <p:nvPr/>
            </p:nvSpPr>
            <p:spPr bwMode="auto">
              <a:xfrm>
                <a:off x="3441" y="3056"/>
                <a:ext cx="144" cy="14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76" name="Rectangle 57"/>
              <p:cNvSpPr>
                <a:spLocks noChangeArrowheads="1"/>
              </p:cNvSpPr>
              <p:nvPr/>
            </p:nvSpPr>
            <p:spPr bwMode="auto">
              <a:xfrm>
                <a:off x="3225" y="3252"/>
                <a:ext cx="149" cy="9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grpSp>
        <p:sp>
          <p:nvSpPr>
            <p:cNvPr id="59" name="Rectangle 108"/>
            <p:cNvSpPr>
              <a:spLocks noChangeArrowheads="1"/>
            </p:cNvSpPr>
            <p:nvPr/>
          </p:nvSpPr>
          <p:spPr bwMode="auto">
            <a:xfrm>
              <a:off x="3514851" y="3499364"/>
              <a:ext cx="615181" cy="307975"/>
            </a:xfrm>
            <a:prstGeom prst="rect">
              <a:avLst/>
            </a:prstGeom>
            <a:solidFill>
              <a:srgbClr val="FFFFFF"/>
            </a:solidFill>
            <a:ln w="9525">
              <a:solidFill>
                <a:srgbClr val="666699"/>
              </a:solidFill>
              <a:miter lim="800000"/>
              <a:headEnd/>
              <a:tailEnd/>
            </a:ln>
            <a:effectLst>
              <a:outerShdw dist="35921" dir="2700000" algn="ctr" rotWithShape="0">
                <a:srgbClr val="C0C0C0"/>
              </a:outerShdw>
            </a:effectLst>
          </p:spPr>
          <p:txBody>
            <a:bodyPr wrap="none" lIns="0" tIns="0" rIns="0" bIns="0" anchor="ctr"/>
            <a:lstStyle/>
            <a:p>
              <a:pPr lvl="0" algn="ctr">
                <a:defRPr/>
              </a:pPr>
              <a:r>
                <a:rPr lang="fr-FR" sz="1600" b="1" kern="0" dirty="0">
                  <a:solidFill>
                    <a:sysClr val="windowText" lastClr="000000"/>
                  </a:solidFill>
                  <a:latin typeface="Arial" charset="0"/>
                </a:rPr>
                <a:t>FichierA</a:t>
              </a:r>
              <a:endParaRPr lang="fr-FR" sz="1600" kern="0" dirty="0">
                <a:solidFill>
                  <a:sysClr val="windowText" lastClr="000000"/>
                </a:solidFill>
                <a:latin typeface="Arial" charset="0"/>
                <a:cs typeface="Arial" charset="0"/>
              </a:endParaRPr>
            </a:p>
          </p:txBody>
        </p:sp>
      </p:grpSp>
      <p:pic>
        <p:nvPicPr>
          <p:cNvPr id="36" name="Picture 3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6725" y="6486524"/>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367" y="6486525"/>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3397209" y="3067185"/>
            <a:ext cx="867687" cy="1147403"/>
            <a:chOff x="3388599" y="3067186"/>
            <a:chExt cx="867687" cy="1147403"/>
          </a:xfrm>
        </p:grpSpPr>
        <p:grpSp>
          <p:nvGrpSpPr>
            <p:cNvPr id="39" name="Group 40"/>
            <p:cNvGrpSpPr>
              <a:grpSpLocks noChangeAspect="1"/>
            </p:cNvGrpSpPr>
            <p:nvPr/>
          </p:nvGrpSpPr>
          <p:grpSpPr bwMode="auto">
            <a:xfrm>
              <a:off x="3388599" y="3067186"/>
              <a:ext cx="867687" cy="1147403"/>
              <a:chOff x="3177" y="2910"/>
              <a:chExt cx="456" cy="603"/>
            </a:xfrm>
          </p:grpSpPr>
          <p:sp>
            <p:nvSpPr>
              <p:cNvPr id="41" name="Freeform 41"/>
              <p:cNvSpPr>
                <a:spLocks/>
              </p:cNvSpPr>
              <p:nvPr/>
            </p:nvSpPr>
            <p:spPr bwMode="auto">
              <a:xfrm>
                <a:off x="3177" y="2910"/>
                <a:ext cx="456" cy="603"/>
              </a:xfrm>
              <a:custGeom>
                <a:avLst/>
                <a:gdLst>
                  <a:gd name="T0" fmla="*/ 456 w 456"/>
                  <a:gd name="T1" fmla="*/ 603 h 603"/>
                  <a:gd name="T2" fmla="*/ 0 w 456"/>
                  <a:gd name="T3" fmla="*/ 603 h 603"/>
                  <a:gd name="T4" fmla="*/ 0 w 456"/>
                  <a:gd name="T5" fmla="*/ 136 h 603"/>
                  <a:gd name="T6" fmla="*/ 144 w 456"/>
                  <a:gd name="T7" fmla="*/ 0 h 603"/>
                  <a:gd name="T8" fmla="*/ 456 w 456"/>
                  <a:gd name="T9" fmla="*/ 0 h 603"/>
                  <a:gd name="T10" fmla="*/ 456 w 456"/>
                  <a:gd name="T11" fmla="*/ 603 h 603"/>
                </a:gdLst>
                <a:ahLst/>
                <a:cxnLst>
                  <a:cxn ang="0">
                    <a:pos x="T0" y="T1"/>
                  </a:cxn>
                  <a:cxn ang="0">
                    <a:pos x="T2" y="T3"/>
                  </a:cxn>
                  <a:cxn ang="0">
                    <a:pos x="T4" y="T5"/>
                  </a:cxn>
                  <a:cxn ang="0">
                    <a:pos x="T6" y="T7"/>
                  </a:cxn>
                  <a:cxn ang="0">
                    <a:pos x="T8" y="T9"/>
                  </a:cxn>
                  <a:cxn ang="0">
                    <a:pos x="T10" y="T11"/>
                  </a:cxn>
                </a:cxnLst>
                <a:rect l="0" t="0" r="r" b="b"/>
                <a:pathLst>
                  <a:path w="456" h="603">
                    <a:moveTo>
                      <a:pt x="456" y="603"/>
                    </a:moveTo>
                    <a:lnTo>
                      <a:pt x="0" y="603"/>
                    </a:lnTo>
                    <a:lnTo>
                      <a:pt x="0" y="136"/>
                    </a:lnTo>
                    <a:lnTo>
                      <a:pt x="144" y="0"/>
                    </a:lnTo>
                    <a:lnTo>
                      <a:pt x="456" y="0"/>
                    </a:lnTo>
                    <a:lnTo>
                      <a:pt x="456" y="603"/>
                    </a:lnTo>
                    <a:close/>
                  </a:path>
                </a:pathLst>
              </a:custGeom>
              <a:solidFill>
                <a:srgbClr val="FFFFFF"/>
              </a:solidFill>
              <a:ln w="19050">
                <a:solidFill>
                  <a:schemeClr val="bg1">
                    <a:lumMod val="50000"/>
                  </a:schemeClr>
                </a:solidFill>
                <a:round/>
                <a:headEnd/>
                <a:tailEnd/>
              </a:ln>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42" name="Freeform 42"/>
              <p:cNvSpPr>
                <a:spLocks/>
              </p:cNvSpPr>
              <p:nvPr/>
            </p:nvSpPr>
            <p:spPr bwMode="auto">
              <a:xfrm>
                <a:off x="3177" y="2910"/>
                <a:ext cx="144" cy="136"/>
              </a:xfrm>
              <a:custGeom>
                <a:avLst/>
                <a:gdLst>
                  <a:gd name="T0" fmla="*/ 144 w 144"/>
                  <a:gd name="T1" fmla="*/ 136 h 136"/>
                  <a:gd name="T2" fmla="*/ 0 w 144"/>
                  <a:gd name="T3" fmla="*/ 136 h 136"/>
                  <a:gd name="T4" fmla="*/ 144 w 144"/>
                  <a:gd name="T5" fmla="*/ 0 h 136"/>
                  <a:gd name="T6" fmla="*/ 144 w 144"/>
                  <a:gd name="T7" fmla="*/ 136 h 136"/>
                </a:gdLst>
                <a:ahLst/>
                <a:cxnLst>
                  <a:cxn ang="0">
                    <a:pos x="T0" y="T1"/>
                  </a:cxn>
                  <a:cxn ang="0">
                    <a:pos x="T2" y="T3"/>
                  </a:cxn>
                  <a:cxn ang="0">
                    <a:pos x="T4" y="T5"/>
                  </a:cxn>
                  <a:cxn ang="0">
                    <a:pos x="T6" y="T7"/>
                  </a:cxn>
                </a:cxnLst>
                <a:rect l="0" t="0" r="r" b="b"/>
                <a:pathLst>
                  <a:path w="144" h="136">
                    <a:moveTo>
                      <a:pt x="144" y="136"/>
                    </a:moveTo>
                    <a:lnTo>
                      <a:pt x="0" y="136"/>
                    </a:lnTo>
                    <a:lnTo>
                      <a:pt x="144" y="0"/>
                    </a:lnTo>
                    <a:lnTo>
                      <a:pt x="144" y="13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43" name="Freeform 43"/>
              <p:cNvSpPr>
                <a:spLocks/>
              </p:cNvSpPr>
              <p:nvPr/>
            </p:nvSpPr>
            <p:spPr bwMode="auto">
              <a:xfrm>
                <a:off x="3225" y="3075"/>
                <a:ext cx="153" cy="12"/>
              </a:xfrm>
              <a:custGeom>
                <a:avLst/>
                <a:gdLst>
                  <a:gd name="T0" fmla="*/ 62 w 64"/>
                  <a:gd name="T1" fmla="*/ 5 h 5"/>
                  <a:gd name="T2" fmla="*/ 2 w 64"/>
                  <a:gd name="T3" fmla="*/ 5 h 5"/>
                  <a:gd name="T4" fmla="*/ 0 w 64"/>
                  <a:gd name="T5" fmla="*/ 3 h 5"/>
                  <a:gd name="T6" fmla="*/ 2 w 64"/>
                  <a:gd name="T7" fmla="*/ 0 h 5"/>
                  <a:gd name="T8" fmla="*/ 62 w 64"/>
                  <a:gd name="T9" fmla="*/ 0 h 5"/>
                  <a:gd name="T10" fmla="*/ 64 w 64"/>
                  <a:gd name="T11" fmla="*/ 3 h 5"/>
                  <a:gd name="T12" fmla="*/ 62 w 6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4" h="5">
                    <a:moveTo>
                      <a:pt x="62" y="5"/>
                    </a:moveTo>
                    <a:cubicBezTo>
                      <a:pt x="2" y="5"/>
                      <a:pt x="2" y="5"/>
                      <a:pt x="2" y="5"/>
                    </a:cubicBezTo>
                    <a:cubicBezTo>
                      <a:pt x="1" y="5"/>
                      <a:pt x="0" y="4"/>
                      <a:pt x="0" y="3"/>
                    </a:cubicBezTo>
                    <a:cubicBezTo>
                      <a:pt x="0" y="1"/>
                      <a:pt x="1" y="0"/>
                      <a:pt x="2" y="0"/>
                    </a:cubicBezTo>
                    <a:cubicBezTo>
                      <a:pt x="62" y="0"/>
                      <a:pt x="62" y="0"/>
                      <a:pt x="62" y="0"/>
                    </a:cubicBezTo>
                    <a:cubicBezTo>
                      <a:pt x="63" y="0"/>
                      <a:pt x="64" y="1"/>
                      <a:pt x="64" y="3"/>
                    </a:cubicBezTo>
                    <a:cubicBezTo>
                      <a:pt x="64" y="4"/>
                      <a:pt x="63" y="5"/>
                      <a:pt x="62" y="5"/>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44" name="Freeform 44"/>
              <p:cNvSpPr>
                <a:spLocks/>
              </p:cNvSpPr>
              <p:nvPr/>
            </p:nvSpPr>
            <p:spPr bwMode="auto">
              <a:xfrm>
                <a:off x="3225" y="3125"/>
                <a:ext cx="153" cy="10"/>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45" name="Freeform 45"/>
              <p:cNvSpPr>
                <a:spLocks/>
              </p:cNvSpPr>
              <p:nvPr/>
            </p:nvSpPr>
            <p:spPr bwMode="auto">
              <a:xfrm>
                <a:off x="3225" y="3173"/>
                <a:ext cx="153" cy="12"/>
              </a:xfrm>
              <a:custGeom>
                <a:avLst/>
                <a:gdLst>
                  <a:gd name="T0" fmla="*/ 62 w 64"/>
                  <a:gd name="T1" fmla="*/ 5 h 5"/>
                  <a:gd name="T2" fmla="*/ 2 w 64"/>
                  <a:gd name="T3" fmla="*/ 5 h 5"/>
                  <a:gd name="T4" fmla="*/ 0 w 64"/>
                  <a:gd name="T5" fmla="*/ 2 h 5"/>
                  <a:gd name="T6" fmla="*/ 2 w 64"/>
                  <a:gd name="T7" fmla="*/ 0 h 5"/>
                  <a:gd name="T8" fmla="*/ 62 w 64"/>
                  <a:gd name="T9" fmla="*/ 0 h 5"/>
                  <a:gd name="T10" fmla="*/ 64 w 64"/>
                  <a:gd name="T11" fmla="*/ 2 h 5"/>
                  <a:gd name="T12" fmla="*/ 62 w 6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4" h="5">
                    <a:moveTo>
                      <a:pt x="62" y="5"/>
                    </a:moveTo>
                    <a:cubicBezTo>
                      <a:pt x="2" y="5"/>
                      <a:pt x="2" y="5"/>
                      <a:pt x="2" y="5"/>
                    </a:cubicBezTo>
                    <a:cubicBezTo>
                      <a:pt x="1" y="5"/>
                      <a:pt x="0" y="4"/>
                      <a:pt x="0" y="2"/>
                    </a:cubicBezTo>
                    <a:cubicBezTo>
                      <a:pt x="0" y="1"/>
                      <a:pt x="1" y="0"/>
                      <a:pt x="2" y="0"/>
                    </a:cubicBezTo>
                    <a:cubicBezTo>
                      <a:pt x="62" y="0"/>
                      <a:pt x="62" y="0"/>
                      <a:pt x="62" y="0"/>
                    </a:cubicBezTo>
                    <a:cubicBezTo>
                      <a:pt x="63" y="0"/>
                      <a:pt x="64" y="1"/>
                      <a:pt x="64" y="2"/>
                    </a:cubicBezTo>
                    <a:cubicBezTo>
                      <a:pt x="64" y="4"/>
                      <a:pt x="63" y="5"/>
                      <a:pt x="62" y="5"/>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46" name="Freeform 46"/>
              <p:cNvSpPr>
                <a:spLocks/>
              </p:cNvSpPr>
              <p:nvPr/>
            </p:nvSpPr>
            <p:spPr bwMode="auto">
              <a:xfrm>
                <a:off x="3225" y="3224"/>
                <a:ext cx="153" cy="9"/>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47" name="Freeform 47"/>
              <p:cNvSpPr>
                <a:spLocks/>
              </p:cNvSpPr>
              <p:nvPr/>
            </p:nvSpPr>
            <p:spPr bwMode="auto">
              <a:xfrm>
                <a:off x="3225" y="3370"/>
                <a:ext cx="153" cy="9"/>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48" name="Freeform 48"/>
              <p:cNvSpPr>
                <a:spLocks/>
              </p:cNvSpPr>
              <p:nvPr/>
            </p:nvSpPr>
            <p:spPr bwMode="auto">
              <a:xfrm>
                <a:off x="3225" y="3420"/>
                <a:ext cx="153" cy="9"/>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49" name="Freeform 49"/>
              <p:cNvSpPr>
                <a:spLocks/>
              </p:cNvSpPr>
              <p:nvPr/>
            </p:nvSpPr>
            <p:spPr bwMode="auto">
              <a:xfrm>
                <a:off x="3436" y="3027"/>
                <a:ext cx="154" cy="10"/>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50" name="Freeform 50"/>
              <p:cNvSpPr>
                <a:spLocks/>
              </p:cNvSpPr>
              <p:nvPr/>
            </p:nvSpPr>
            <p:spPr bwMode="auto">
              <a:xfrm>
                <a:off x="3436" y="2979"/>
                <a:ext cx="154" cy="10"/>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0"/>
                      <a:pt x="1" y="0"/>
                      <a:pt x="2" y="0"/>
                    </a:cubicBezTo>
                    <a:cubicBezTo>
                      <a:pt x="62" y="0"/>
                      <a:pt x="62" y="0"/>
                      <a:pt x="62" y="0"/>
                    </a:cubicBezTo>
                    <a:cubicBezTo>
                      <a:pt x="63" y="0"/>
                      <a:pt x="64" y="0"/>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51" name="Freeform 51"/>
              <p:cNvSpPr>
                <a:spLocks/>
              </p:cNvSpPr>
              <p:nvPr/>
            </p:nvSpPr>
            <p:spPr bwMode="auto">
              <a:xfrm>
                <a:off x="3436" y="3224"/>
                <a:ext cx="154" cy="9"/>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52" name="Freeform 52"/>
              <p:cNvSpPr>
                <a:spLocks/>
              </p:cNvSpPr>
              <p:nvPr/>
            </p:nvSpPr>
            <p:spPr bwMode="auto">
              <a:xfrm>
                <a:off x="3436" y="3271"/>
                <a:ext cx="154" cy="10"/>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53" name="Freeform 53"/>
              <p:cNvSpPr>
                <a:spLocks/>
              </p:cNvSpPr>
              <p:nvPr/>
            </p:nvSpPr>
            <p:spPr bwMode="auto">
              <a:xfrm>
                <a:off x="3436" y="3322"/>
                <a:ext cx="154" cy="9"/>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54" name="Freeform 54"/>
              <p:cNvSpPr>
                <a:spLocks/>
              </p:cNvSpPr>
              <p:nvPr/>
            </p:nvSpPr>
            <p:spPr bwMode="auto">
              <a:xfrm>
                <a:off x="3436" y="3370"/>
                <a:ext cx="154" cy="9"/>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55" name="Freeform 55"/>
              <p:cNvSpPr>
                <a:spLocks/>
              </p:cNvSpPr>
              <p:nvPr/>
            </p:nvSpPr>
            <p:spPr bwMode="auto">
              <a:xfrm>
                <a:off x="3436" y="3420"/>
                <a:ext cx="154" cy="9"/>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56" name="Rectangle 56"/>
              <p:cNvSpPr>
                <a:spLocks noChangeArrowheads="1"/>
              </p:cNvSpPr>
              <p:nvPr/>
            </p:nvSpPr>
            <p:spPr bwMode="auto">
              <a:xfrm>
                <a:off x="3441" y="3056"/>
                <a:ext cx="144" cy="14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sp>
            <p:nvSpPr>
              <p:cNvPr id="57" name="Rectangle 57"/>
              <p:cNvSpPr>
                <a:spLocks noChangeArrowheads="1"/>
              </p:cNvSpPr>
              <p:nvPr/>
            </p:nvSpPr>
            <p:spPr bwMode="auto">
              <a:xfrm>
                <a:off x="3225" y="3252"/>
                <a:ext cx="149" cy="9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fontAlgn="base">
                  <a:spcBef>
                    <a:spcPct val="0"/>
                  </a:spcBef>
                  <a:spcAft>
                    <a:spcPct val="0"/>
                  </a:spcAft>
                </a:pPr>
                <a:endParaRPr lang="en-US" b="1" dirty="0">
                  <a:solidFill>
                    <a:srgbClr val="000000"/>
                  </a:solidFill>
                  <a:latin typeface="Verdana" pitchFamily="34" charset="0"/>
                  <a:cs typeface="Arial" charset="0"/>
                </a:endParaRPr>
              </a:p>
            </p:txBody>
          </p:sp>
        </p:grpSp>
        <p:sp>
          <p:nvSpPr>
            <p:cNvPr id="40" name="Rectangle 108"/>
            <p:cNvSpPr>
              <a:spLocks noChangeArrowheads="1"/>
            </p:cNvSpPr>
            <p:nvPr/>
          </p:nvSpPr>
          <p:spPr bwMode="auto">
            <a:xfrm>
              <a:off x="3514851" y="3499364"/>
              <a:ext cx="615181" cy="307975"/>
            </a:xfrm>
            <a:prstGeom prst="rect">
              <a:avLst/>
            </a:prstGeom>
            <a:solidFill>
              <a:srgbClr val="FFFFFF"/>
            </a:solidFill>
            <a:ln w="9525">
              <a:solidFill>
                <a:srgbClr val="666699"/>
              </a:solidFill>
              <a:miter lim="800000"/>
              <a:headEnd/>
              <a:tailEnd/>
            </a:ln>
            <a:effectLst>
              <a:outerShdw dist="35921" dir="2700000" algn="ctr" rotWithShape="0">
                <a:srgbClr val="C0C0C0"/>
              </a:outerShdw>
            </a:effectLst>
          </p:spPr>
          <p:txBody>
            <a:bodyPr wrap="none" lIns="0" tIns="0" rIns="0" bIns="0" anchor="ctr"/>
            <a:lstStyle/>
            <a:p>
              <a:pPr lvl="0" algn="ctr">
                <a:defRPr/>
              </a:pPr>
              <a:r>
                <a:rPr lang="fr-FR" sz="1100" b="1" kern="0" dirty="0">
                  <a:solidFill>
                    <a:sysClr val="windowText" lastClr="000000"/>
                  </a:solidFill>
                  <a:latin typeface="Arial" charset="0"/>
                </a:rPr>
                <a:t>FichierA</a:t>
              </a:r>
              <a:endParaRPr lang="fr-FR" sz="1100" kern="0" dirty="0">
                <a:solidFill>
                  <a:sysClr val="windowText" lastClr="000000"/>
                </a:solidFill>
                <a:latin typeface="Arial" charset="0"/>
                <a:cs typeface="Arial" charset="0"/>
              </a:endParaRPr>
            </a:p>
          </p:txBody>
        </p:sp>
      </p:grpSp>
    </p:spTree>
    <p:extLst>
      <p:ext uri="{BB962C8B-B14F-4D97-AF65-F5344CB8AC3E}">
        <p14:creationId xmlns:p14="http://schemas.microsoft.com/office/powerpoint/2010/main" val="3489911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59803ad3-332e-4364-9307-825bc724efc1">
    <p:spTree>
      <p:nvGrpSpPr>
        <p:cNvPr id="1" name=""/>
        <p:cNvGrpSpPr/>
        <p:nvPr/>
      </p:nvGrpSpPr>
      <p:grpSpPr>
        <a:xfrm>
          <a:off x="0" y="0"/>
          <a:ext cx="0" cy="0"/>
          <a:chOff x="0" y="0"/>
          <a:chExt cx="0" cy="0"/>
        </a:xfrm>
      </p:grpSpPr>
      <p:sp>
        <p:nvSpPr>
          <p:cNvPr id="2" name="Title 1"/>
          <p:cNvSpPr>
            <a:spLocks noGrp="1"/>
          </p:cNvSpPr>
          <p:nvPr>
            <p:ph type="title"/>
          </p:nvPr>
        </p:nvSpPr>
        <p:spPr>
          <a:xfrm>
            <a:off x="460374" y="-2"/>
            <a:ext cx="8354111" cy="740664"/>
          </a:xfrm>
        </p:spPr>
        <p:txBody>
          <a:bodyPr/>
          <a:lstStyle/>
          <a:p>
            <a:r>
              <a:rPr lang="fr-FR"/>
              <a:t>Leçon 3 : Configurer et gérer les dossiers partagés</a:t>
            </a:r>
            <a:endParaRPr lang="fr-FR" dirty="0"/>
          </a:p>
        </p:txBody>
      </p:sp>
      <p:sp>
        <p:nvSpPr>
          <p:cNvPr id="3" name="Text Placeholder 2"/>
          <p:cNvSpPr>
            <a:spLocks noGrp="1"/>
          </p:cNvSpPr>
          <p:nvPr>
            <p:ph type="body" idx="1"/>
          </p:nvPr>
        </p:nvSpPr>
        <p:spPr/>
        <p:txBody>
          <a:bodyPr/>
          <a:lstStyle/>
          <a:p>
            <a:r>
              <a:rPr lang="fr-FR" dirty="0"/>
              <a:t>Que sont les dossiers partagés ?</a:t>
            </a:r>
            <a:r>
              <a:rPr lang="en-US" dirty="0"/>
              <a:t>
</a:t>
            </a:r>
            <a:r>
              <a:rPr lang="fr-FR" dirty="0"/>
              <a:t>Méthodes disponibles pour partager des dossiers</a:t>
            </a:r>
          </a:p>
          <a:p>
            <a:r>
              <a:rPr lang="fr-FR" dirty="0"/>
              <a:t>Propriétés du dossier partagé</a:t>
            </a:r>
          </a:p>
          <a:p>
            <a:r>
              <a:rPr lang="fr-FR" dirty="0"/>
              <a:t>Discussion : Combiner les autorisations du Dossier partagé et du fichier NTFS</a:t>
            </a:r>
          </a:p>
          <a:p>
            <a:r>
              <a:rPr lang="fr-FR" dirty="0"/>
              <a:t>Démonstration : Partager des dossiers</a:t>
            </a:r>
          </a:p>
        </p:txBody>
      </p:sp>
    </p:spTree>
    <p:extLst>
      <p:ext uri="{BB962C8B-B14F-4D97-AF65-F5344CB8AC3E}">
        <p14:creationId xmlns:p14="http://schemas.microsoft.com/office/powerpoint/2010/main" val="1408753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928a0490-1281-45c5-84fe-a78eda3c30df">
    <p:spTree>
      <p:nvGrpSpPr>
        <p:cNvPr id="1" name=""/>
        <p:cNvGrpSpPr/>
        <p:nvPr/>
      </p:nvGrpSpPr>
      <p:grpSpPr>
        <a:xfrm>
          <a:off x="0" y="0"/>
          <a:ext cx="0" cy="0"/>
          <a:chOff x="0" y="0"/>
          <a:chExt cx="0" cy="0"/>
        </a:xfrm>
      </p:grpSpPr>
      <p:sp>
        <p:nvSpPr>
          <p:cNvPr id="2" name="Title 1"/>
          <p:cNvSpPr>
            <a:spLocks noGrp="1"/>
          </p:cNvSpPr>
          <p:nvPr>
            <p:ph type="title"/>
          </p:nvPr>
        </p:nvSpPr>
        <p:spPr>
          <a:xfrm>
            <a:off x="460374" y="-2"/>
            <a:ext cx="8201025" cy="740664"/>
          </a:xfrm>
        </p:spPr>
        <p:txBody>
          <a:bodyPr/>
          <a:lstStyle/>
          <a:p>
            <a:r>
              <a:rPr lang="fr-FR" dirty="0"/>
              <a:t>Leçon 1 : Vue d’ensemble des systèmes de fichiers</a:t>
            </a:r>
          </a:p>
        </p:txBody>
      </p:sp>
      <p:sp>
        <p:nvSpPr>
          <p:cNvPr id="3" name="Text Placeholder 2"/>
          <p:cNvSpPr>
            <a:spLocks noGrp="1"/>
          </p:cNvSpPr>
          <p:nvPr>
            <p:ph type="body" idx="1"/>
          </p:nvPr>
        </p:nvSpPr>
        <p:spPr/>
        <p:txBody>
          <a:bodyPr/>
          <a:lstStyle/>
          <a:p>
            <a:r>
              <a:rPr lang="fr-FR" dirty="0"/>
              <a:t>Système de fichiers FAT</a:t>
            </a:r>
          </a:p>
          <a:p>
            <a:r>
              <a:rPr lang="fr-FR" dirty="0"/>
              <a:t>Système de fichiers NTFS</a:t>
            </a:r>
          </a:p>
          <a:p>
            <a:r>
              <a:rPr lang="fr-FR" dirty="0"/>
              <a:t>Système de fichiers </a:t>
            </a:r>
            <a:r>
              <a:rPr lang="fr-FR" noProof="1"/>
              <a:t>ReFS</a:t>
            </a:r>
          </a:p>
          <a:p>
            <a:r>
              <a:rPr lang="fr-FR" dirty="0"/>
              <a:t>Démonstration : travailler avec des systèmes de fichiers dans Windows 10</a:t>
            </a:r>
          </a:p>
        </p:txBody>
      </p:sp>
    </p:spTree>
    <p:extLst>
      <p:ext uri="{BB962C8B-B14F-4D97-AF65-F5344CB8AC3E}">
        <p14:creationId xmlns:p14="http://schemas.microsoft.com/office/powerpoint/2010/main" val="4137572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684553d2-d301-40a7-80fa-d153bc78760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Que sont les dossiers partagés ?</a:t>
            </a:r>
            <a:endParaRPr lang="fr-FR" dirty="0"/>
          </a:p>
        </p:txBody>
      </p:sp>
      <p:sp>
        <p:nvSpPr>
          <p:cNvPr id="4" name="Content Placeholder 2"/>
          <p:cNvSpPr txBox="1">
            <a:spLocks/>
          </p:cNvSpPr>
          <p:nvPr/>
        </p:nvSpPr>
        <p:spPr>
          <a:xfrm>
            <a:off x="458787" y="1021215"/>
            <a:ext cx="8223485"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fr-FR" sz="2400" kern="0" spc="-30" dirty="0">
                <a:solidFill>
                  <a:srgbClr val="000000"/>
                </a:solidFill>
              </a:rPr>
              <a:t>Les dossiers partagés sont accessibles sur un réseau</a:t>
            </a:r>
          </a:p>
          <a:p>
            <a:pPr lvl="0"/>
            <a:r>
              <a:rPr lang="fr-FR" sz="2400" kern="0" spc="-30" dirty="0">
                <a:solidFill>
                  <a:srgbClr val="000000"/>
                </a:solidFill>
              </a:rPr>
              <a:t>Vous ne pouvez partager que des volumes et des dossiers</a:t>
            </a:r>
          </a:p>
          <a:p>
            <a:pPr lvl="0"/>
            <a:r>
              <a:rPr lang="fr-FR" sz="2400" kern="0" spc="-30" dirty="0">
                <a:solidFill>
                  <a:srgbClr val="000000"/>
                </a:solidFill>
              </a:rPr>
              <a:t>Partagez les autorisations de contrôle d’accès sur un réseau</a:t>
            </a:r>
          </a:p>
          <a:p>
            <a:pPr lvl="1"/>
            <a:r>
              <a:rPr lang="fr-FR" sz="2000" kern="0" dirty="0">
                <a:solidFill>
                  <a:srgbClr val="000000"/>
                </a:solidFill>
              </a:rPr>
              <a:t>Elles ne s’appliquent pas si les utilisateurs accèdent au contenu localement</a:t>
            </a:r>
          </a:p>
          <a:p>
            <a:pPr lvl="0"/>
            <a:r>
              <a:rPr lang="fr-FR" sz="2400" kern="0" dirty="0">
                <a:solidFill>
                  <a:srgbClr val="000000"/>
                </a:solidFill>
              </a:rPr>
              <a:t>Vous devez disposer d’autorisations administratives pour créer un partage</a:t>
            </a:r>
          </a:p>
          <a:p>
            <a:pPr lvl="0"/>
            <a:r>
              <a:rPr lang="fr-FR" sz="2400" kern="0" spc="-30" dirty="0">
                <a:solidFill>
                  <a:srgbClr val="000000"/>
                </a:solidFill>
              </a:rPr>
              <a:t>Il y a plusieurs façons de voir des dossiers partagés :</a:t>
            </a:r>
          </a:p>
          <a:p>
            <a:pPr lvl="1"/>
            <a:r>
              <a:rPr lang="fr-FR" sz="2000" kern="0" dirty="0">
                <a:solidFill>
                  <a:srgbClr val="000000"/>
                </a:solidFill>
              </a:rPr>
              <a:t>Explorateur de fichiers</a:t>
            </a:r>
          </a:p>
          <a:p>
            <a:pPr lvl="1"/>
            <a:r>
              <a:rPr lang="fr-FR" sz="2000" kern="0" dirty="0">
                <a:solidFill>
                  <a:srgbClr val="000000"/>
                </a:solidFill>
              </a:rPr>
              <a:t>Le composant logiciel enfichable Dossiers partagés</a:t>
            </a:r>
          </a:p>
          <a:p>
            <a:pPr lvl="1"/>
            <a:r>
              <a:rPr lang="fr-FR" sz="2000" b="1" kern="0" dirty="0">
                <a:solidFill>
                  <a:srgbClr val="000000"/>
                </a:solidFill>
              </a:rPr>
              <a:t>Net view\\</a:t>
            </a:r>
            <a:r>
              <a:rPr lang="fr-FR" sz="2000" i="1" kern="0" dirty="0">
                <a:solidFill>
                  <a:srgbClr val="000000"/>
                </a:solidFill>
              </a:rPr>
              <a:t>NomOrdinateur</a:t>
            </a:r>
          </a:p>
          <a:p>
            <a:pPr lvl="1"/>
            <a:r>
              <a:rPr lang="fr-FR" sz="2000" kern="0" dirty="0">
                <a:solidFill>
                  <a:srgbClr val="000000"/>
                </a:solidFill>
              </a:rPr>
              <a:t>L’applet de commande </a:t>
            </a:r>
            <a:r>
              <a:rPr lang="fr-FR" sz="2000" b="1" kern="0" dirty="0">
                <a:solidFill>
                  <a:srgbClr val="000000"/>
                </a:solidFill>
              </a:rPr>
              <a:t>Get-SmbShare</a:t>
            </a:r>
            <a:r>
              <a:rPr lang="fr-FR" sz="2000" kern="0" dirty="0">
                <a:solidFill>
                  <a:srgbClr val="000000"/>
                </a:solidFill>
              </a:rPr>
              <a:t>.</a:t>
            </a:r>
          </a:p>
          <a:p>
            <a:pPr lvl="0"/>
            <a:r>
              <a:rPr lang="fr-FR" sz="2400" kern="0" dirty="0">
                <a:solidFill>
                  <a:srgbClr val="000000"/>
                </a:solidFill>
              </a:rPr>
              <a:t>Vous pouvez accéder à un dossier partagé en utilisant le chemin d’accès UNC</a:t>
            </a:r>
          </a:p>
        </p:txBody>
      </p:sp>
    </p:spTree>
    <p:extLst>
      <p:ext uri="{BB962C8B-B14F-4D97-AF65-F5344CB8AC3E}">
        <p14:creationId xmlns:p14="http://schemas.microsoft.com/office/powerpoint/2010/main" val="3168394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46bc6441-74ea-456f-a24b-e5537bdd022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Méthodes pour partager des dossiers</a:t>
            </a:r>
            <a:endParaRPr lang="fr-FR" dirty="0"/>
          </a:p>
        </p:txBody>
      </p:sp>
      <p:sp>
        <p:nvSpPr>
          <p:cNvPr id="4" name="Content Placeholder 2"/>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fr-FR" kern="0" dirty="0">
                <a:solidFill>
                  <a:srgbClr val="000000"/>
                </a:solidFill>
              </a:rPr>
              <a:t>Vous pouvez partager des dossiers de différentes manières, notamment :</a:t>
            </a:r>
          </a:p>
          <a:p>
            <a:pPr lvl="1"/>
            <a:r>
              <a:rPr lang="fr-FR" kern="0" dirty="0">
                <a:solidFill>
                  <a:srgbClr val="000000"/>
                </a:solidFill>
              </a:rPr>
              <a:t>Explorateur de fichiers</a:t>
            </a:r>
          </a:p>
          <a:p>
            <a:pPr lvl="1"/>
            <a:r>
              <a:rPr lang="fr-FR" kern="0" dirty="0">
                <a:solidFill>
                  <a:srgbClr val="000000"/>
                </a:solidFill>
              </a:rPr>
              <a:t>Fonctionnalité des dossiers partagés (Gestion de l’ordinateur) </a:t>
            </a:r>
          </a:p>
          <a:p>
            <a:pPr lvl="1"/>
            <a:r>
              <a:rPr lang="fr-FR" kern="0" dirty="0">
                <a:solidFill>
                  <a:srgbClr val="000000"/>
                </a:solidFill>
              </a:rPr>
              <a:t>Commandes dans une invite de commande</a:t>
            </a:r>
          </a:p>
          <a:p>
            <a:pPr lvl="1"/>
            <a:r>
              <a:rPr lang="fr-FR" kern="0" dirty="0">
                <a:solidFill>
                  <a:srgbClr val="000000"/>
                </a:solidFill>
              </a:rPr>
              <a:t>Windows PowerShell</a:t>
            </a:r>
          </a:p>
          <a:p>
            <a:pPr lvl="0"/>
            <a:r>
              <a:rPr lang="fr-FR" kern="0" dirty="0">
                <a:solidFill>
                  <a:srgbClr val="000000"/>
                </a:solidFill>
              </a:rPr>
              <a:t>Interface utilisateur graphique et outils en ligne de commande</a:t>
            </a:r>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67" y="6486525"/>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3894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aa41227d-9614-4b6a-97d7-592fbc0dabf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Méthodes pour partager des dossiers</a:t>
            </a:r>
            <a:endParaRPr lang="fr-FR" dirty="0"/>
          </a:p>
        </p:txBody>
      </p:sp>
      <p:sp>
        <p:nvSpPr>
          <p:cNvPr id="4" name="Text Placeholder 2"/>
          <p:cNvSpPr txBox="1">
            <a:spLocks/>
          </p:cNvSpPr>
          <p:nvPr/>
        </p:nvSpPr>
        <p:spPr bwMode="auto">
          <a:xfrm>
            <a:off x="458788" y="1021215"/>
            <a:ext cx="8119156" cy="7431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spcBef>
                <a:spcPct val="0"/>
              </a:spcBef>
              <a:buClrTx/>
              <a:buSzTx/>
              <a:buNone/>
            </a:pPr>
            <a:r>
              <a:rPr lang="fr-FR" sz="1800" dirty="0">
                <a:solidFill>
                  <a:srgbClr val="000000"/>
                </a:solidFill>
                <a:latin typeface="Verdana" pitchFamily="34" charset="0"/>
              </a:rPr>
              <a:t>Explorateur de fichiers</a:t>
            </a:r>
          </a:p>
          <a:p>
            <a:pPr marL="0" lvl="0" indent="0">
              <a:spcBef>
                <a:spcPct val="0"/>
              </a:spcBef>
              <a:buClrTx/>
              <a:buSzTx/>
              <a:buNone/>
            </a:pPr>
            <a:endParaRPr lang="fr-FR" sz="1800" b="1" dirty="0">
              <a:solidFill>
                <a:srgbClr val="000000"/>
              </a:solidFill>
              <a:latin typeface="Verdana" pitchFamily="34" charset="0"/>
              <a:ea typeface="+mn-ea"/>
              <a:cs typeface="Arial" charset="0"/>
            </a:endParaRPr>
          </a:p>
        </p:txBody>
      </p:sp>
      <p:grpSp>
        <p:nvGrpSpPr>
          <p:cNvPr id="5" name="Group 4" descr="Capture d’écran de trois boîtes de dialogue ouvertes La capture d’écran montre que vous devez cliquer sur le bouton Partager dans l’onglet Partage de la boîte de dialogue Partage de fichiers. Vous pouvez ensuite taper le nom des utilisateurs avec lesquels vous voulez partager les dossiers et les rechercher sur votre réseau d’entreprise. À l’inverse, vous pouvez cliquer sur Partage avancé dans l’onglet Partage pour ouvrir la boîte de dialogue Partage avancé. Dans la boîte de dialogue Partage avancé, vous pouvez sélectionner le dossier que vous voulez partager, limiter le nombre d’utilisateurs qui peuvent l’utiliser simultanément et modifier les autorisations et le cache.&#10;&#10;"/>
          <p:cNvGrpSpPr/>
          <p:nvPr/>
        </p:nvGrpSpPr>
        <p:grpSpPr>
          <a:xfrm>
            <a:off x="85367" y="1506761"/>
            <a:ext cx="8633146" cy="5351239"/>
            <a:chOff x="85367" y="1506761"/>
            <a:chExt cx="8633146" cy="5351239"/>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647" y="1653388"/>
              <a:ext cx="4200000" cy="4580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638" y="1506761"/>
              <a:ext cx="5857875"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825" y="2528001"/>
              <a:ext cx="3362325"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bwMode="auto">
            <a:xfrm>
              <a:off x="787055" y="3281130"/>
              <a:ext cx="665944" cy="234803"/>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sp>
          <p:nvSpPr>
            <p:cNvPr id="10" name="Rectangle 9"/>
            <p:cNvSpPr/>
            <p:nvPr/>
          </p:nvSpPr>
          <p:spPr bwMode="auto">
            <a:xfrm>
              <a:off x="787055" y="4276588"/>
              <a:ext cx="1185583" cy="254172"/>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pic>
          <p:nvPicPr>
            <p:cNvPr id="11"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367" y="6486525"/>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329766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f026ebec-2bfa-4c30-a881-aebe245b5a9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Méthodes pour partager des dossiers</a:t>
            </a:r>
            <a:endParaRPr lang="fr-FR" dirty="0"/>
          </a:p>
        </p:txBody>
      </p:sp>
      <p:sp>
        <p:nvSpPr>
          <p:cNvPr id="4" name="Text Placeholder 2"/>
          <p:cNvSpPr txBox="1">
            <a:spLocks/>
          </p:cNvSpPr>
          <p:nvPr/>
        </p:nvSpPr>
        <p:spPr bwMode="auto">
          <a:xfrm>
            <a:off x="458788" y="1021215"/>
            <a:ext cx="8119156" cy="7431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spcBef>
                <a:spcPct val="0"/>
              </a:spcBef>
              <a:buClrTx/>
              <a:buSzTx/>
              <a:buNone/>
            </a:pPr>
            <a:r>
              <a:rPr lang="fr-FR" sz="1800" dirty="0">
                <a:solidFill>
                  <a:srgbClr val="000000"/>
                </a:solidFill>
                <a:latin typeface="Verdana" pitchFamily="34" charset="0"/>
              </a:rPr>
              <a:t>Dossiers partagés (Gestion de l’ordinateur)</a:t>
            </a:r>
          </a:p>
          <a:p>
            <a:pPr marL="0" lvl="0" indent="0">
              <a:spcBef>
                <a:spcPct val="0"/>
              </a:spcBef>
              <a:buClrTx/>
              <a:buSzTx/>
              <a:buNone/>
            </a:pPr>
            <a:endParaRPr lang="fr-FR" sz="1800" b="1" dirty="0">
              <a:solidFill>
                <a:srgbClr val="000000"/>
              </a:solidFill>
              <a:latin typeface="Verdana" pitchFamily="34" charset="0"/>
              <a:ea typeface="+mn-ea"/>
              <a:cs typeface="Arial" charset="0"/>
            </a:endParaRPr>
          </a:p>
        </p:txBody>
      </p:sp>
      <p:grpSp>
        <p:nvGrpSpPr>
          <p:cNvPr id="5" name="Group 4" descr="Capture d’écran montrant la console Gestion de l’ordinateur avec le nœud Partages sélectionné. La diapositive affiche également une capture d’écran de l’Assistant Création d’un dossier partagé qui s’ouvre quand vous faites un clic droit sur Partages puis que vous sélectionnez Nouveau partage. Vous pouvez créer et configurer de nouveaux partages en utilisant l’Assistant Création d’un dossier partagé.&#10;&#10;"/>
          <p:cNvGrpSpPr/>
          <p:nvPr/>
        </p:nvGrpSpPr>
        <p:grpSpPr>
          <a:xfrm>
            <a:off x="85367" y="1743075"/>
            <a:ext cx="8691921" cy="5114925"/>
            <a:chOff x="85367" y="1743075"/>
            <a:chExt cx="8691921" cy="5114925"/>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3" y="2215729"/>
              <a:ext cx="8410575"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4313" y="1743075"/>
              <a:ext cx="4752975"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367" y="6486525"/>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636907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5746285a-ccdd-425e-ada3-a28504c9d0a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Méthodes pour partager des dossiers</a:t>
            </a:r>
            <a:endParaRPr lang="fr-FR" dirty="0"/>
          </a:p>
        </p:txBody>
      </p:sp>
      <p:sp>
        <p:nvSpPr>
          <p:cNvPr id="4" name="Text Placeholder 2"/>
          <p:cNvSpPr txBox="1">
            <a:spLocks/>
          </p:cNvSpPr>
          <p:nvPr/>
        </p:nvSpPr>
        <p:spPr bwMode="auto">
          <a:xfrm>
            <a:off x="458788" y="1021215"/>
            <a:ext cx="8119156" cy="7431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spcBef>
                <a:spcPct val="0"/>
              </a:spcBef>
              <a:buClrTx/>
              <a:buSzTx/>
              <a:buNone/>
            </a:pPr>
            <a:r>
              <a:rPr lang="fr-FR" sz="1800" dirty="0">
                <a:solidFill>
                  <a:srgbClr val="000000"/>
                </a:solidFill>
                <a:latin typeface="Verdana" pitchFamily="34" charset="0"/>
              </a:rPr>
              <a:t>Invite de commandes</a:t>
            </a:r>
          </a:p>
          <a:p>
            <a:pPr marL="0" lvl="0" indent="0">
              <a:spcBef>
                <a:spcPct val="0"/>
              </a:spcBef>
              <a:buClrTx/>
              <a:buSzTx/>
              <a:buNone/>
            </a:pPr>
            <a:endParaRPr lang="fr-FR" sz="1800" b="1" dirty="0">
              <a:solidFill>
                <a:srgbClr val="000000"/>
              </a:solidFill>
              <a:latin typeface="Verdana" pitchFamily="34" charset="0"/>
              <a:ea typeface="+mn-ea"/>
              <a:cs typeface="Arial" charset="0"/>
            </a:endParaRPr>
          </a:p>
          <a:p>
            <a:pPr marL="0" lvl="0" indent="0">
              <a:spcBef>
                <a:spcPct val="0"/>
              </a:spcBef>
              <a:buClrTx/>
              <a:buSzTx/>
              <a:buNone/>
            </a:pPr>
            <a:endParaRPr lang="fr-FR" sz="1800" b="1" dirty="0">
              <a:solidFill>
                <a:srgbClr val="000000"/>
              </a:solidFill>
              <a:latin typeface="Verdana" pitchFamily="34" charset="0"/>
              <a:ea typeface="+mn-ea"/>
              <a:cs typeface="Arial" charset="0"/>
            </a:endParaRPr>
          </a:p>
        </p:txBody>
      </p:sp>
      <p:grpSp>
        <p:nvGrpSpPr>
          <p:cNvPr id="5" name="Group 4" descr="Capture d’écran montrant comment partager un dossier en exécutant la commande net share Folder1=c:\Folder1 dans l’invite de commandes et comment partager un dossier en exécutant New-SmbShare –Name Folder1 –Path C:\Folder1\ cmdlet dans Windows PowerShell.&#10;&#10;"/>
          <p:cNvGrpSpPr/>
          <p:nvPr/>
        </p:nvGrpSpPr>
        <p:grpSpPr>
          <a:xfrm>
            <a:off x="1077998" y="1820044"/>
            <a:ext cx="7141047" cy="4529785"/>
            <a:chOff x="1077998" y="1820044"/>
            <a:chExt cx="7141047" cy="4529785"/>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0270" y="4635329"/>
              <a:ext cx="543877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998" y="1820044"/>
              <a:ext cx="403860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 name="Text Placeholder 2"/>
          <p:cNvSpPr txBox="1">
            <a:spLocks/>
          </p:cNvSpPr>
          <p:nvPr/>
        </p:nvSpPr>
        <p:spPr bwMode="auto">
          <a:xfrm>
            <a:off x="475261" y="3941583"/>
            <a:ext cx="8119156" cy="7431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spcBef>
                <a:spcPct val="0"/>
              </a:spcBef>
              <a:buClrTx/>
              <a:buSzTx/>
              <a:buNone/>
            </a:pPr>
            <a:r>
              <a:rPr lang="fr-FR" sz="1800" dirty="0">
                <a:solidFill>
                  <a:srgbClr val="000000"/>
                </a:solidFill>
                <a:latin typeface="Verdana" pitchFamily="34" charset="0"/>
              </a:rPr>
              <a:t>Windows PowerShell</a:t>
            </a:r>
          </a:p>
          <a:p>
            <a:pPr marL="0" lvl="0" indent="0">
              <a:spcBef>
                <a:spcPct val="0"/>
              </a:spcBef>
              <a:buClrTx/>
              <a:buSzTx/>
              <a:buNone/>
            </a:pPr>
            <a:endParaRPr lang="fr-FR" sz="1800" b="1" dirty="0">
              <a:solidFill>
                <a:srgbClr val="000000"/>
              </a:solidFill>
              <a:latin typeface="Verdana" pitchFamily="34" charset="0"/>
              <a:ea typeface="+mn-ea"/>
              <a:cs typeface="Arial" charset="0"/>
            </a:endParaRPr>
          </a:p>
          <a:p>
            <a:pPr marL="0" lvl="0" indent="0">
              <a:spcBef>
                <a:spcPct val="0"/>
              </a:spcBef>
              <a:buClrTx/>
              <a:buSzTx/>
              <a:buNone/>
            </a:pPr>
            <a:endParaRPr lang="fr-FR" sz="1800" b="1" dirty="0">
              <a:solidFill>
                <a:srgbClr val="000000"/>
              </a:solidFill>
              <a:latin typeface="Verdana" pitchFamily="34" charset="0"/>
              <a:ea typeface="+mn-ea"/>
              <a:cs typeface="Arial" charset="0"/>
            </a:endParaRPr>
          </a:p>
        </p:txBody>
      </p:sp>
      <p:pic>
        <p:nvPicPr>
          <p:cNvPr id="9"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725" y="6486524"/>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367" y="6486525"/>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Image 2">
            <a:extLst>
              <a:ext uri="{FF2B5EF4-FFF2-40B4-BE49-F238E27FC236}">
                <a16:creationId xmlns:a16="http://schemas.microsoft.com/office/drawing/2014/main" id="{30B7D4D6-1AAA-4336-886E-23C899531A73}"/>
              </a:ext>
            </a:extLst>
          </p:cNvPr>
          <p:cNvPicPr>
            <a:picLocks noChangeAspect="1"/>
          </p:cNvPicPr>
          <p:nvPr/>
        </p:nvPicPr>
        <p:blipFill>
          <a:blip r:embed="rId7"/>
          <a:stretch>
            <a:fillRect/>
          </a:stretch>
        </p:blipFill>
        <p:spPr>
          <a:xfrm>
            <a:off x="475261" y="3499048"/>
            <a:ext cx="7953375" cy="3038475"/>
          </a:xfrm>
          <a:prstGeom prst="rect">
            <a:avLst/>
          </a:prstGeom>
        </p:spPr>
      </p:pic>
    </p:spTree>
    <p:extLst>
      <p:ext uri="{BB962C8B-B14F-4D97-AF65-F5344CB8AC3E}">
        <p14:creationId xmlns:p14="http://schemas.microsoft.com/office/powerpoint/2010/main" val="233996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name="01170552-122c-40f9-b191-6f18768e28c8">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Propriétés du dossier partagé</a:t>
            </a:r>
            <a:endParaRPr lang="fr-FR" dirty="0"/>
          </a:p>
        </p:txBody>
      </p:sp>
      <p:grpSp>
        <p:nvGrpSpPr>
          <p:cNvPr id="4" name="Group 3" descr="Capture d’écran de la boîte de dialogue du Partage avancé pour le partage du Dossier1. Le nom du partage (Dossier1) est encadré, tout comme la liste déroulante pour Limiter le nombre d’utilisateurs simultanés à. L’utilisateur a défini ce paramètre à 20. Les boutons d’Autorisations et de Mise en cache sont également mis en évidence. Une flèche relie le bouton des Autorisations à la boîte de dialogue des Autorisations de partage. Dans cet exemple, l’utilisateur a sélectionné l’option Seuls les fichiers et les programmes spécifiés par les utilisateurs sont disponibles hors connexion. Une autre flèche part du bouton de Mise en cache jusqu’à la boîte de dialogue des Paramètres hors connexion. L’utilisateur a choisi le groupe Tout le monde et attribue des autorisations de Lecture à ce groupe.&#10;&#10;"/>
          <p:cNvGrpSpPr/>
          <p:nvPr/>
        </p:nvGrpSpPr>
        <p:grpSpPr>
          <a:xfrm>
            <a:off x="85367" y="959323"/>
            <a:ext cx="8855519" cy="5898677"/>
            <a:chOff x="85367" y="959323"/>
            <a:chExt cx="8855519" cy="5898677"/>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507" y="1950180"/>
              <a:ext cx="3645368" cy="3758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536" y="959323"/>
              <a:ext cx="3943350"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2319" y="2380864"/>
              <a:ext cx="3457575"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bwMode="auto">
            <a:xfrm>
              <a:off x="812040" y="3058590"/>
              <a:ext cx="2993842" cy="254000"/>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sp>
          <p:nvSpPr>
            <p:cNvPr id="9" name="Rectangle 8"/>
            <p:cNvSpPr/>
            <p:nvPr/>
          </p:nvSpPr>
          <p:spPr bwMode="auto">
            <a:xfrm>
              <a:off x="802270" y="3640716"/>
              <a:ext cx="2993842" cy="254000"/>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10" name="Rectangle 9"/>
            <p:cNvSpPr/>
            <p:nvPr/>
          </p:nvSpPr>
          <p:spPr bwMode="auto">
            <a:xfrm>
              <a:off x="1705845" y="4835998"/>
              <a:ext cx="852004" cy="254000"/>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sp>
          <p:nvSpPr>
            <p:cNvPr id="11" name="Rectangle 10"/>
            <p:cNvSpPr/>
            <p:nvPr/>
          </p:nvSpPr>
          <p:spPr bwMode="auto">
            <a:xfrm>
              <a:off x="820257" y="4840114"/>
              <a:ext cx="852004" cy="254000"/>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cxnSp>
          <p:nvCxnSpPr>
            <p:cNvPr id="12" name="Straight Arrow Connector 11"/>
            <p:cNvCxnSpPr/>
            <p:nvPr/>
          </p:nvCxnSpPr>
          <p:spPr bwMode="auto">
            <a:xfrm flipH="1">
              <a:off x="3472249" y="2594919"/>
              <a:ext cx="1525287" cy="3282479"/>
            </a:xfrm>
            <a:prstGeom prst="straightConnector1">
              <a:avLst/>
            </a:prstGeom>
            <a:gradFill rotWithShape="1">
              <a:gsLst>
                <a:gs pos="0">
                  <a:srgbClr val="E4CD9A"/>
                </a:gs>
                <a:gs pos="100000">
                  <a:srgbClr val="EEEFD7"/>
                </a:gs>
              </a:gsLst>
              <a:lin ang="2700000" scaled="1"/>
            </a:gradFill>
            <a:ln w="9525" cap="flat" cmpd="sng" algn="ctr">
              <a:noFill/>
              <a:prstDash val="solid"/>
              <a:round/>
              <a:headEnd type="none" w="med" len="med"/>
              <a:tailEnd type="arrow"/>
            </a:ln>
            <a:effectLst>
              <a:outerShdw dist="35921" dir="2700000" algn="ctr" rotWithShape="0">
                <a:srgbClr val="AFAFAF"/>
              </a:outerShdw>
            </a:effectLst>
          </p:spPr>
        </p:cxnSp>
        <p:cxnSp>
          <p:nvCxnSpPr>
            <p:cNvPr id="13" name="Straight Arrow Connector 12"/>
            <p:cNvCxnSpPr>
              <a:stCxn id="10" idx="3"/>
            </p:cNvCxnSpPr>
            <p:nvPr/>
          </p:nvCxnSpPr>
          <p:spPr bwMode="auto">
            <a:xfrm flipV="1">
              <a:off x="2557849" y="2594919"/>
              <a:ext cx="2439687" cy="2368079"/>
            </a:xfrm>
            <a:prstGeom prst="straightConnector1">
              <a:avLst/>
            </a:prstGeom>
            <a:gradFill rotWithShape="1">
              <a:gsLst>
                <a:gs pos="0">
                  <a:srgbClr val="E4CD9A"/>
                </a:gs>
                <a:gs pos="100000">
                  <a:srgbClr val="EEEFD7"/>
                </a:gs>
              </a:gsLst>
              <a:lin ang="2700000" scaled="1"/>
            </a:gradFill>
            <a:ln w="38100" cap="flat" cmpd="sng" algn="ctr">
              <a:solidFill>
                <a:srgbClr val="FF0000"/>
              </a:solidFill>
              <a:prstDash val="solid"/>
              <a:round/>
              <a:headEnd type="none" w="med" len="med"/>
              <a:tailEnd type="arrow"/>
            </a:ln>
            <a:effectLst>
              <a:outerShdw dist="35921" dir="2700000" algn="ctr" rotWithShape="0">
                <a:srgbClr val="AFAFAF"/>
              </a:outerShdw>
            </a:effectLst>
          </p:spPr>
        </p:cxnSp>
        <p:cxnSp>
          <p:nvCxnSpPr>
            <p:cNvPr id="14" name="Straight Arrow Connector 13"/>
            <p:cNvCxnSpPr>
              <a:stCxn id="11" idx="3"/>
              <a:endCxn id="7" idx="1"/>
            </p:cNvCxnSpPr>
            <p:nvPr/>
          </p:nvCxnSpPr>
          <p:spPr bwMode="auto">
            <a:xfrm flipV="1">
              <a:off x="1672261" y="4528752"/>
              <a:ext cx="3560058" cy="438362"/>
            </a:xfrm>
            <a:prstGeom prst="straightConnector1">
              <a:avLst/>
            </a:prstGeom>
            <a:gradFill rotWithShape="1">
              <a:gsLst>
                <a:gs pos="0">
                  <a:srgbClr val="E4CD9A"/>
                </a:gs>
                <a:gs pos="100000">
                  <a:srgbClr val="EEEFD7"/>
                </a:gs>
              </a:gsLst>
              <a:lin ang="2700000" scaled="1"/>
            </a:gradFill>
            <a:ln w="38100" cap="flat" cmpd="sng" algn="ctr">
              <a:solidFill>
                <a:srgbClr val="FF0000"/>
              </a:solidFill>
              <a:prstDash val="solid"/>
              <a:round/>
              <a:headEnd type="none" w="med" len="med"/>
              <a:tailEnd type="arrow"/>
            </a:ln>
            <a:effectLst>
              <a:outerShdw dist="35921" dir="2700000" algn="ctr" rotWithShape="0">
                <a:srgbClr val="AFAFAF"/>
              </a:outerShdw>
            </a:effectLst>
          </p:spPr>
        </p:cxnSp>
        <p:pic>
          <p:nvPicPr>
            <p:cNvPr id="15"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367" y="6486525"/>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563742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0bf288d0-dda6-4100-89a8-bc4bf4a2225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Propriétés du dossier partagé</a:t>
            </a:r>
            <a:endParaRPr lang="fr-FR" dirty="0"/>
          </a:p>
        </p:txBody>
      </p:sp>
      <p:pic>
        <p:nvPicPr>
          <p:cNvPr id="4" name="Picture 2" descr="La diapositive montre la sortie Get-SmbShare –Name Folder1 | Format-List –Property * dans Windows PowerShell. Cette applet de commande fait la liste de toutes les propriétés de partage du Dossier1.&#1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25" y="1187793"/>
            <a:ext cx="8600795" cy="4990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725" y="6486524"/>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367" y="6486525"/>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709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name="f1aeefc4-1d53-43d9-b1d3-23c13b593a79">
    <p:spTree>
      <p:nvGrpSpPr>
        <p:cNvPr id="1" name=""/>
        <p:cNvGrpSpPr/>
        <p:nvPr/>
      </p:nvGrpSpPr>
      <p:grpSpPr>
        <a:xfrm>
          <a:off x="0" y="0"/>
          <a:ext cx="0" cy="0"/>
          <a:chOff x="0" y="0"/>
          <a:chExt cx="0" cy="0"/>
        </a:xfrm>
      </p:grpSpPr>
      <p:sp>
        <p:nvSpPr>
          <p:cNvPr id="2" name="Title 1"/>
          <p:cNvSpPr>
            <a:spLocks noGrp="1"/>
          </p:cNvSpPr>
          <p:nvPr>
            <p:ph type="title"/>
          </p:nvPr>
        </p:nvSpPr>
        <p:spPr>
          <a:xfrm>
            <a:off x="460374" y="-2"/>
            <a:ext cx="8412021" cy="740664"/>
          </a:xfrm>
        </p:spPr>
        <p:txBody>
          <a:bodyPr/>
          <a:lstStyle/>
          <a:p>
            <a:pPr>
              <a:lnSpc>
                <a:spcPct val="80000"/>
              </a:lnSpc>
            </a:pPr>
            <a:r>
              <a:rPr lang="fr-FR" sz="2600" dirty="0"/>
              <a:t>Discussion : Combiner les autorisations du Dossier partagé et du fichier NTFS</a:t>
            </a:r>
          </a:p>
        </p:txBody>
      </p:sp>
      <p:pic>
        <p:nvPicPr>
          <p:cNvPr id="26" name="Picture 2" descr="Diapositive sur laquelle figure un schéma indiquant le Fichier1.txt et un partage nommé Dossier1. Les autorisations pour le Dossier1 et le Fichier1 s’affichent en dessous de leurs icônes respectives. Sur le Dossier1, les autorisations de partage de Modification et de Lecture sont attribuées à Tout le monde. Sur le Fichier1.txt, les utilisateurs possèdent uniquement les autorisations de fichier de Lecture, d’Affichage du contenu du dossier et de Lecture et exécution. La question suivante s’affiche : Les utilisateurs peuvent-ils lire le Fichier1.txt ?"/>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79448" y="1345874"/>
            <a:ext cx="841399" cy="907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0125" y="2600556"/>
            <a:ext cx="1129613" cy="1299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8530" y="2730970"/>
            <a:ext cx="676275"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3331" y="4000500"/>
            <a:ext cx="2514245" cy="2289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0" name="Elbow Connector 29"/>
          <p:cNvCxnSpPr>
            <a:stCxn id="26" idx="3"/>
            <a:endCxn id="27" idx="0"/>
          </p:cNvCxnSpPr>
          <p:nvPr/>
        </p:nvCxnSpPr>
        <p:spPr bwMode="auto">
          <a:xfrm>
            <a:off x="1727128" y="1799663"/>
            <a:ext cx="737804" cy="800893"/>
          </a:xfrm>
          <a:prstGeom prst="bentConnector2">
            <a:avLst/>
          </a:prstGeom>
          <a:gradFill rotWithShape="1">
            <a:gsLst>
              <a:gs pos="0">
                <a:srgbClr val="E4CD9A"/>
              </a:gs>
              <a:gs pos="100000">
                <a:srgbClr val="EEEFD7"/>
              </a:gs>
            </a:gsLst>
            <a:lin ang="2700000" scaled="1"/>
          </a:gradFill>
          <a:ln w="9525" cap="flat" cmpd="sng" algn="ctr">
            <a:noFill/>
            <a:prstDash val="solid"/>
            <a:round/>
            <a:headEnd type="none" w="med" len="med"/>
            <a:tailEnd type="arrow"/>
          </a:ln>
          <a:effectLst>
            <a:outerShdw dist="35921" dir="2700000" algn="ctr" rotWithShape="0">
              <a:srgbClr val="AFAFAF"/>
            </a:outerShdw>
          </a:effectLst>
        </p:spPr>
      </p:cxnSp>
      <p:cxnSp>
        <p:nvCxnSpPr>
          <p:cNvPr id="31" name="Straight Arrow Connector 30"/>
          <p:cNvCxnSpPr/>
          <p:nvPr/>
        </p:nvCxnSpPr>
        <p:spPr bwMode="auto">
          <a:xfrm>
            <a:off x="3106978" y="3027660"/>
            <a:ext cx="2255854" cy="0"/>
          </a:xfrm>
          <a:prstGeom prst="straightConnector1">
            <a:avLst/>
          </a:prstGeom>
          <a:gradFill rotWithShape="1">
            <a:gsLst>
              <a:gs pos="0">
                <a:srgbClr val="E4CD9A"/>
              </a:gs>
              <a:gs pos="100000">
                <a:srgbClr val="EEEFD7"/>
              </a:gs>
            </a:gsLst>
            <a:lin ang="2700000" scaled="1"/>
          </a:gradFill>
          <a:ln w="50800" cap="flat" cmpd="sng" algn="ctr">
            <a:solidFill>
              <a:srgbClr val="FF0000"/>
            </a:solidFill>
            <a:prstDash val="solid"/>
            <a:round/>
            <a:headEnd type="none" w="med" len="med"/>
            <a:tailEnd type="arrow"/>
          </a:ln>
          <a:effectLst>
            <a:outerShdw dist="35921" dir="2700000" algn="ctr" rotWithShape="0">
              <a:srgbClr val="AFAFAF"/>
            </a:outerShdw>
          </a:effectLst>
        </p:spPr>
      </p:cxnSp>
      <p:cxnSp>
        <p:nvCxnSpPr>
          <p:cNvPr id="32" name="Straight Connector 31"/>
          <p:cNvCxnSpPr/>
          <p:nvPr/>
        </p:nvCxnSpPr>
        <p:spPr bwMode="auto">
          <a:xfrm>
            <a:off x="1727128" y="1544595"/>
            <a:ext cx="737804" cy="12356"/>
          </a:xfrm>
          <a:prstGeom prst="line">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cxnSp>
      <p:cxnSp>
        <p:nvCxnSpPr>
          <p:cNvPr id="33" name="Elbow Connector 32" descr="First click: An arrow points from a group of users to Folder1. A second arrow points from Folder1 to File1, the Read permission check boxes are highlighted, and a check mark appears above each arrow. This depicts how the users try to read File1.txt inside the share, and because they have Read permissions, they can read File1.txt.&#10;Second click: The following question displays: Can users write to File1.txt?"/>
          <p:cNvCxnSpPr/>
          <p:nvPr/>
        </p:nvCxnSpPr>
        <p:spPr bwMode="auto">
          <a:xfrm rot="16200000" flipH="1">
            <a:off x="1637765" y="1859887"/>
            <a:ext cx="830031" cy="651305"/>
          </a:xfrm>
          <a:prstGeom prst="bentConnector3">
            <a:avLst>
              <a:gd name="adj1" fmla="val 873"/>
            </a:avLst>
          </a:prstGeom>
          <a:gradFill rotWithShape="1">
            <a:gsLst>
              <a:gs pos="0">
                <a:srgbClr val="E4CD9A"/>
              </a:gs>
              <a:gs pos="100000">
                <a:srgbClr val="EEEFD7"/>
              </a:gs>
            </a:gsLst>
            <a:lin ang="2700000" scaled="1"/>
          </a:gradFill>
          <a:ln w="50800" cap="flat" cmpd="sng" algn="ctr">
            <a:solidFill>
              <a:srgbClr val="FF0000"/>
            </a:solidFill>
            <a:prstDash val="solid"/>
            <a:round/>
            <a:headEnd type="none" w="med" len="med"/>
            <a:tailEnd type="arrow"/>
          </a:ln>
          <a:effectLst>
            <a:outerShdw dist="35921" dir="2700000" algn="ctr" rotWithShape="0">
              <a:srgbClr val="AFAFAF"/>
            </a:outerShdw>
          </a:effectLst>
        </p:spPr>
      </p:cxnSp>
      <p:pic>
        <p:nvPicPr>
          <p:cNvPr id="34" name="Picture 8" descr="Troisième clic : Les utilisateurs accèdent au Dossier1. La case de l’autorisation de Modification sous le Dossier1 est mise en évidence. Une flèche relie le Dossier1 au Fichier1 et un cadre met en évidence la case qui n’est pas cochée à côté des autorisations d’Écriture pour le Fichier1. Un X apparaît en superposition sur le Fichier1. Cela indique la façon dont les utilisateurs tentent d’écrire sur le Fichier1.txt dans le partage. Comme les utilisateurs ne possèdent pas les autorisations d’Écriture, ils ne peuvent pas écrire sur le Fichier1.txt.&#10;Quatrième clic : La question suivante s’affiche : Les utilisateurs peuvent-ils s’approprier le Fichier1.tx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7119" y="4014196"/>
            <a:ext cx="3756710" cy="1826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 Placeholder 2"/>
          <p:cNvSpPr txBox="1">
            <a:spLocks/>
          </p:cNvSpPr>
          <p:nvPr/>
        </p:nvSpPr>
        <p:spPr>
          <a:xfrm>
            <a:off x="3548038" y="1021215"/>
            <a:ext cx="5064621" cy="1579340"/>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fr-FR" kern="0" dirty="0"/>
              <a:t>Peut lire Fichier1 ?</a:t>
            </a:r>
          </a:p>
          <a:p>
            <a:r>
              <a:rPr lang="fr-FR" kern="0" dirty="0"/>
              <a:t>Peut écrire dans Fichier1 ?</a:t>
            </a:r>
          </a:p>
          <a:p>
            <a:r>
              <a:rPr lang="fr-FR" kern="0" dirty="0"/>
              <a:t>Peut s’approprier Fichier1 ?</a:t>
            </a:r>
          </a:p>
        </p:txBody>
      </p:sp>
      <p:pic>
        <p:nvPicPr>
          <p:cNvPr id="36" name="Picture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13682" y="2730970"/>
            <a:ext cx="682484" cy="647728"/>
          </a:xfrm>
          <a:prstGeom prst="rect">
            <a:avLst/>
          </a:prstGeom>
        </p:spPr>
      </p:pic>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47969" y="2846556"/>
            <a:ext cx="682484" cy="647728"/>
          </a:xfrm>
          <a:prstGeom prst="rect">
            <a:avLst/>
          </a:prstGeom>
        </p:spPr>
      </p:pic>
      <p:sp>
        <p:nvSpPr>
          <p:cNvPr id="38" name="Rectangle 37"/>
          <p:cNvSpPr/>
          <p:nvPr/>
        </p:nvSpPr>
        <p:spPr bwMode="auto">
          <a:xfrm>
            <a:off x="1054802" y="4811794"/>
            <a:ext cx="2503944" cy="208036"/>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39" name="Rectangle 38"/>
          <p:cNvSpPr/>
          <p:nvPr/>
        </p:nvSpPr>
        <p:spPr bwMode="auto">
          <a:xfrm>
            <a:off x="5102112" y="5369304"/>
            <a:ext cx="1917759" cy="254000"/>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40" name="Rectangle 39"/>
          <p:cNvSpPr/>
          <p:nvPr/>
        </p:nvSpPr>
        <p:spPr bwMode="auto">
          <a:xfrm>
            <a:off x="1046561" y="4558017"/>
            <a:ext cx="2503944" cy="230389"/>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41" name="Rectangle 40"/>
          <p:cNvSpPr/>
          <p:nvPr/>
        </p:nvSpPr>
        <p:spPr bwMode="auto">
          <a:xfrm>
            <a:off x="5100029" y="5623304"/>
            <a:ext cx="1917759" cy="254000"/>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pic>
        <p:nvPicPr>
          <p:cNvPr id="42" name="Picture 17"/>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5362832" y="2620202"/>
            <a:ext cx="985837" cy="985837"/>
          </a:xfrm>
          <a:prstGeom prst="rect">
            <a:avLst/>
          </a:prstGeom>
          <a:noFill/>
          <a:ln w="19050" algn="ctr">
            <a:noFill/>
            <a:miter lim="800000"/>
            <a:headEnd/>
            <a:tailEnd/>
          </a:ln>
          <a:effectLst>
            <a:outerShdw dist="35921" dir="2700000" algn="ctr" rotWithShape="0">
              <a:srgbClr val="AFAFAF"/>
            </a:outerShdw>
          </a:effectLst>
        </p:spPr>
      </p:pic>
      <p:sp>
        <p:nvSpPr>
          <p:cNvPr id="43" name="Rectangle 42"/>
          <p:cNvSpPr/>
          <p:nvPr/>
        </p:nvSpPr>
        <p:spPr bwMode="auto">
          <a:xfrm>
            <a:off x="1038320" y="4361657"/>
            <a:ext cx="2503944" cy="216103"/>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pic>
        <p:nvPicPr>
          <p:cNvPr id="44" name="Picture 17" descr="Cinquième clic : Les utilisateurs accèdent au Dossier1, et la case qui n’est pas cochée à côté de Contrôle total est encadrée. Un X apparaît en superposition sur le Dossier1. Cela explique la raison pour laquelle les utilisateurs ne peuvent pas s’approprier le Fichier1.txt, à cause du fait qu’ils ne possèdent pas le Contrôle total, qui est une condition indispensable pour s’approprier le contenu du partage.&#10;&#10;"/>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948353" y="2605388"/>
            <a:ext cx="985837" cy="985837"/>
          </a:xfrm>
          <a:prstGeom prst="rect">
            <a:avLst/>
          </a:prstGeom>
          <a:noFill/>
          <a:ln w="19050" algn="ctr">
            <a:noFill/>
            <a:miter lim="800000"/>
            <a:headEnd/>
            <a:tailEnd/>
          </a:ln>
          <a:effectLst>
            <a:outerShdw dist="35921" dir="2700000" algn="ctr" rotWithShape="0">
              <a:srgbClr val="AFAFAF"/>
            </a:outerShdw>
          </a:effectLst>
        </p:spPr>
      </p:pic>
      <p:pic>
        <p:nvPicPr>
          <p:cNvPr id="45" name="Picture 4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6725" y="6486524"/>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4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5367" y="6486525"/>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736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5">
                                            <p:txEl>
                                              <p:pRg st="1" end="1"/>
                                            </p:txEl>
                                          </p:spTgt>
                                        </p:tgtEl>
                                        <p:attrNameLst>
                                          <p:attrName>style.visibility</p:attrName>
                                        </p:attrNameLst>
                                      </p:cBhvr>
                                      <p:to>
                                        <p:strVal val="visible"/>
                                      </p:to>
                                    </p:set>
                                  </p:childTnLst>
                                </p:cTn>
                              </p:par>
                              <p:par>
                                <p:cTn id="32" presetID="1" presetClass="exit" presetSubtype="0" fill="hold" nodeType="withEffect">
                                  <p:stCondLst>
                                    <p:cond delay="0"/>
                                  </p:stCondLst>
                                  <p:childTnLst>
                                    <p:set>
                                      <p:cBhvr>
                                        <p:cTn id="33" dur="1" fill="hold">
                                          <p:stCondLst>
                                            <p:cond delay="0"/>
                                          </p:stCondLst>
                                        </p:cTn>
                                        <p:tgtEl>
                                          <p:spTgt spid="33"/>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38"/>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36"/>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31"/>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39"/>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3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childTnLst>
                          </p:cTn>
                        </p:par>
                        <p:par>
                          <p:cTn id="49" fill="hold">
                            <p:stCondLst>
                              <p:cond delay="500"/>
                            </p:stCondLst>
                            <p:childTnLst>
                              <p:par>
                                <p:cTn id="50" presetID="10" presetClass="entr" presetSubtype="0" fill="hold" grpId="2" nodeType="after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1000"/>
                                        <p:tgtEl>
                                          <p:spTgt spid="40"/>
                                        </p:tgtEl>
                                      </p:cBhvr>
                                    </p:animEffect>
                                  </p:childTnLst>
                                </p:cTn>
                              </p:par>
                            </p:childTnLst>
                          </p:cTn>
                        </p:par>
                        <p:par>
                          <p:cTn id="53" fill="hold">
                            <p:stCondLst>
                              <p:cond delay="1500"/>
                            </p:stCondLst>
                            <p:childTnLst>
                              <p:par>
                                <p:cTn id="54" presetID="10" presetClass="entr" presetSubtype="0" fill="hold"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1000"/>
                                        <p:tgtEl>
                                          <p:spTgt spid="31"/>
                                        </p:tgtEl>
                                      </p:cBhvr>
                                    </p:animEffect>
                                  </p:childTnLst>
                                </p:cTn>
                              </p:par>
                            </p:childTnLst>
                          </p:cTn>
                        </p:par>
                        <p:par>
                          <p:cTn id="57" fill="hold">
                            <p:stCondLst>
                              <p:cond delay="2500"/>
                            </p:stCondLst>
                            <p:childTnLst>
                              <p:par>
                                <p:cTn id="58" presetID="10" presetClass="entr" presetSubtype="0" fill="hold" grpId="0"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1000"/>
                                        <p:tgtEl>
                                          <p:spTgt spid="41"/>
                                        </p:tgtEl>
                                      </p:cBhvr>
                                    </p:animEffect>
                                  </p:childTnLst>
                                </p:cTn>
                              </p:par>
                            </p:childTnLst>
                          </p:cTn>
                        </p:par>
                        <p:par>
                          <p:cTn id="61" fill="hold">
                            <p:stCondLst>
                              <p:cond delay="3500"/>
                            </p:stCondLst>
                            <p:childTnLst>
                              <p:par>
                                <p:cTn id="62" presetID="10" presetClass="entr" presetSubtype="0" fill="hold" nodeType="after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10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5">
                                            <p:txEl>
                                              <p:pRg st="2" end="2"/>
                                            </p:txEl>
                                          </p:spTgt>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33"/>
                                        </p:tgtEl>
                                        <p:attrNameLst>
                                          <p:attrName>style.visibility</p:attrName>
                                        </p:attrNameLst>
                                      </p:cBhvr>
                                      <p:to>
                                        <p:strVal val="hidden"/>
                                      </p:to>
                                    </p:set>
                                  </p:childTnLst>
                                </p:cTn>
                              </p:par>
                            </p:childTnLst>
                          </p:cTn>
                        </p:par>
                        <p:par>
                          <p:cTn id="71" fill="hold">
                            <p:stCondLst>
                              <p:cond delay="0"/>
                            </p:stCondLst>
                            <p:childTnLst>
                              <p:par>
                                <p:cTn id="72" presetID="10" presetClass="entr" presetSubtype="0" fill="hold" grpId="0"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par>
                                <p:cTn id="75" presetID="1" presetClass="exit" presetSubtype="0" fill="hold" grpId="1" nodeType="withEffect">
                                  <p:stCondLst>
                                    <p:cond delay="0"/>
                                  </p:stCondLst>
                                  <p:childTnLst>
                                    <p:set>
                                      <p:cBhvr>
                                        <p:cTn id="76" dur="1" fill="hold">
                                          <p:stCondLst>
                                            <p:cond delay="0"/>
                                          </p:stCondLst>
                                        </p:cTn>
                                        <p:tgtEl>
                                          <p:spTgt spid="40"/>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41"/>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36"/>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3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42"/>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1000"/>
                                        <p:tgtEl>
                                          <p:spTgt spid="43"/>
                                        </p:tgtEl>
                                      </p:cBhvr>
                                    </p:animEffect>
                                  </p:childTnLst>
                                </p:cTn>
                              </p:par>
                            </p:childTnLst>
                          </p:cTn>
                        </p:par>
                        <p:par>
                          <p:cTn id="94" fill="hold">
                            <p:stCondLst>
                              <p:cond delay="1500"/>
                            </p:stCondLst>
                            <p:childTnLst>
                              <p:par>
                                <p:cTn id="95" presetID="10" presetClass="entr" presetSubtype="0" fill="hold" nodeType="after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fade">
                                      <p:cBhvr>
                                        <p:cTn id="97" dur="1000"/>
                                        <p:tgtEl>
                                          <p:spTgt spid="44"/>
                                        </p:tgtEl>
                                      </p:cBhvr>
                                    </p:animEffect>
                                  </p:childTnLst>
                                </p:cTn>
                              </p:par>
                            </p:childTnLst>
                          </p:cTn>
                        </p:par>
                        <p:par>
                          <p:cTn id="98" fill="hold">
                            <p:stCondLst>
                              <p:cond delay="2500"/>
                            </p:stCondLst>
                            <p:childTnLst>
                              <p:par>
                                <p:cTn id="99" presetID="1" presetClass="entr" presetSubtype="0" fill="hold" nodeType="after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9" grpId="0" animBg="1"/>
      <p:bldP spid="39" grpId="1" animBg="1"/>
      <p:bldP spid="40" grpId="0" animBg="1"/>
      <p:bldP spid="40" grpId="1" animBg="1"/>
      <p:bldP spid="40" grpId="2" animBg="1"/>
      <p:bldP spid="41" grpId="0" animBg="1"/>
      <p:bldP spid="41" grpId="1" animBg="1"/>
      <p:bldP spid="4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name="e6cb4809-c8e0-47fb-9642-d6883179a4d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Démonstration : Partager des dossiers</a:t>
            </a:r>
            <a:endParaRPr lang="fr-FR" dirty="0"/>
          </a:p>
        </p:txBody>
      </p:sp>
      <p:sp>
        <p:nvSpPr>
          <p:cNvPr id="4" name="Content Placeholder 2"/>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fr-FR" kern="0" dirty="0">
                <a:solidFill>
                  <a:srgbClr val="000000"/>
                </a:solidFill>
              </a:rPr>
              <a:t>Dans cette démonstration, vous allez apprendre à :</a:t>
            </a:r>
          </a:p>
          <a:p>
            <a:pPr lvl="0"/>
            <a:r>
              <a:rPr lang="fr-FR" kern="0" dirty="0">
                <a:solidFill>
                  <a:srgbClr val="000000"/>
                </a:solidFill>
              </a:rPr>
              <a:t>Partager un dossier</a:t>
            </a:r>
          </a:p>
          <a:p>
            <a:pPr lvl="0"/>
            <a:r>
              <a:rPr lang="fr-FR" kern="0" dirty="0">
                <a:solidFill>
                  <a:srgbClr val="000000"/>
                </a:solidFill>
              </a:rPr>
              <a:t>Configurer des propriétés de partage</a:t>
            </a:r>
          </a:p>
          <a:p>
            <a:pPr lvl="0"/>
            <a:r>
              <a:rPr lang="fr-FR" kern="0" dirty="0">
                <a:solidFill>
                  <a:srgbClr val="000000"/>
                </a:solidFill>
              </a:rPr>
              <a:t>Accéder à un partage.</a:t>
            </a:r>
          </a:p>
          <a:p>
            <a:pPr marL="0" lvl="0" indent="0">
              <a:buNone/>
            </a:pPr>
            <a:endParaRPr lang="fr-FR" kern="0" dirty="0">
              <a:solidFill>
                <a:srgbClr val="000000"/>
              </a:solidFill>
            </a:endParaRPr>
          </a:p>
        </p:txBody>
      </p:sp>
    </p:spTree>
    <p:extLst>
      <p:ext uri="{BB962C8B-B14F-4D97-AF65-F5344CB8AC3E}">
        <p14:creationId xmlns:p14="http://schemas.microsoft.com/office/powerpoint/2010/main" val="1047382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dirty="0"/>
          </a:p>
        </p:txBody>
      </p:sp>
      <p:sp>
        <p:nvSpPr>
          <p:cNvPr id="3" name="Text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643215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dirty="0"/>
          </a:p>
        </p:txBody>
      </p:sp>
      <p:sp>
        <p:nvSpPr>
          <p:cNvPr id="3" name="Text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627563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a78524f4-f525-4971-9089-e4c6054d3a97">
    <p:spTree>
      <p:nvGrpSpPr>
        <p:cNvPr id="1" name=""/>
        <p:cNvGrpSpPr/>
        <p:nvPr/>
      </p:nvGrpSpPr>
      <p:grpSpPr>
        <a:xfrm>
          <a:off x="0" y="0"/>
          <a:ext cx="0" cy="0"/>
          <a:chOff x="0" y="0"/>
          <a:chExt cx="0" cy="0"/>
        </a:xfrm>
      </p:grpSpPr>
      <p:sp>
        <p:nvSpPr>
          <p:cNvPr id="2" name="Title 1"/>
          <p:cNvSpPr>
            <a:spLocks noGrp="1"/>
          </p:cNvSpPr>
          <p:nvPr>
            <p:ph type="title"/>
          </p:nvPr>
        </p:nvSpPr>
        <p:spPr>
          <a:xfrm>
            <a:off x="460374" y="-2"/>
            <a:ext cx="8294327" cy="740664"/>
          </a:xfrm>
        </p:spPr>
        <p:txBody>
          <a:bodyPr/>
          <a:lstStyle/>
          <a:p>
            <a:pPr>
              <a:lnSpc>
                <a:spcPct val="80000"/>
              </a:lnSpc>
            </a:pPr>
            <a:r>
              <a:rPr lang="fr-FR" sz="2600" dirty="0"/>
              <a:t>Atelier pratique A : Configurer et gérer les autorisations et les partages</a:t>
            </a:r>
          </a:p>
        </p:txBody>
      </p:sp>
      <p:sp>
        <p:nvSpPr>
          <p:cNvPr id="3" name="Text Placeholder 2"/>
          <p:cNvSpPr>
            <a:spLocks noGrp="1"/>
          </p:cNvSpPr>
          <p:nvPr>
            <p:ph type="body" idx="1"/>
          </p:nvPr>
        </p:nvSpPr>
        <p:spPr/>
        <p:txBody>
          <a:bodyPr/>
          <a:lstStyle/>
          <a:p>
            <a:r>
              <a:rPr lang="fr-FR" sz="2400" dirty="0"/>
              <a:t>Exercice 1 : Créer, gérer et partager un dossier</a:t>
            </a:r>
            <a:endParaRPr lang="fr-FR" dirty="0"/>
          </a:p>
          <a:p>
            <a:r>
              <a:rPr lang="fr-FR" sz="2400" dirty="0"/>
              <a:t>Exercice 2 : Utilisation des Conditions pour Contrôler l’accès et les Autorisations effectives</a:t>
            </a:r>
          </a:p>
        </p:txBody>
      </p:sp>
      <p:sp>
        <p:nvSpPr>
          <p:cNvPr id="4" name="TextBox 3"/>
          <p:cNvSpPr txBox="1"/>
          <p:nvPr/>
        </p:nvSpPr>
        <p:spPr>
          <a:xfrm>
            <a:off x="542390" y="2382919"/>
            <a:ext cx="2729658" cy="461665"/>
          </a:xfrm>
          <a:prstGeom prst="rect">
            <a:avLst/>
          </a:prstGeom>
          <a:noFill/>
        </p:spPr>
        <p:txBody>
          <a:bodyPr vert="horz" wrap="none" rtlCol="0">
            <a:spAutoFit/>
          </a:bodyPr>
          <a:lstStyle/>
          <a:p>
            <a:r>
              <a:rPr lang="fr-FR" sz="2400" dirty="0">
                <a:latin typeface="Segoe UI" panose="020B0502040204020203" pitchFamily="34" charset="0"/>
              </a:rPr>
              <a:t>Informations d’ouverture de session</a:t>
            </a:r>
          </a:p>
        </p:txBody>
      </p:sp>
      <p:sp>
        <p:nvSpPr>
          <p:cNvPr id="5" name="TextBox 4"/>
          <p:cNvSpPr txBox="1"/>
          <p:nvPr/>
        </p:nvSpPr>
        <p:spPr>
          <a:xfrm>
            <a:off x="542390" y="2860372"/>
            <a:ext cx="7360092" cy="3785652"/>
          </a:xfrm>
          <a:prstGeom prst="rect">
            <a:avLst/>
          </a:prstGeom>
          <a:noFill/>
        </p:spPr>
        <p:txBody>
          <a:bodyPr vert="horz" wrap="none" rtlCol="0">
            <a:spAutoFit/>
          </a:bodyPr>
          <a:lstStyle/>
          <a:p>
            <a:r>
              <a:rPr lang="fr-FR" sz="2400" b="0" i="0" u="none" strike="noStrike" baseline="0" noProof="1">
                <a:latin typeface="Segoe UI" panose="020B0502040204020203" pitchFamily="34" charset="0"/>
              </a:rPr>
              <a:t>Ordinateurs virtuels : 	</a:t>
            </a:r>
            <a:r>
              <a:rPr lang="fr-FR" sz="2400" b="1" i="0" u="none" strike="noStrike" baseline="0" noProof="1">
                <a:latin typeface="Segoe UI" panose="020B0502040204020203" pitchFamily="34" charset="0"/>
              </a:rPr>
              <a:t>20697-1B-LON-DC1</a:t>
            </a:r>
          </a:p>
          <a:p>
            <a:r>
              <a:rPr lang="fr-FR" noProof="1"/>
              <a:t>				</a:t>
            </a:r>
            <a:r>
              <a:rPr lang="fr-FR" sz="2400" b="1" i="0" u="none" strike="noStrike" baseline="0" noProof="1">
                <a:latin typeface="Segoe UI" panose="020B0502040204020203" pitchFamily="34" charset="0"/>
              </a:rPr>
              <a:t>20697-1B-LON-CL1</a:t>
            </a:r>
            <a:endParaRPr lang="fr-FR" sz="2400" noProof="1">
              <a:latin typeface="Segoe UI" panose="020B0502040204020203" pitchFamily="34" charset="0"/>
            </a:endParaRPr>
          </a:p>
          <a:p>
            <a:r>
              <a:rPr lang="fr-FR" noProof="1"/>
              <a:t>				</a:t>
            </a:r>
            <a:r>
              <a:rPr lang="fr-FR" sz="2400" b="1" i="0" u="none" strike="noStrike" baseline="0" noProof="1">
                <a:latin typeface="Segoe UI" panose="020B0502040204020203" pitchFamily="34" charset="0"/>
              </a:rPr>
              <a:t>20697-1B-LON-CL2</a:t>
            </a:r>
          </a:p>
          <a:p>
            <a:r>
              <a:rPr lang="fr-FR" sz="2400" b="0" i="0" u="none" strike="noStrike" baseline="0" noProof="1">
                <a:latin typeface="Segoe UI" panose="020B0502040204020203" pitchFamily="34" charset="0"/>
              </a:rPr>
              <a:t>Noms d’utilisateur : 		</a:t>
            </a:r>
            <a:r>
              <a:rPr lang="fr-FR" sz="2400" b="1" i="0" u="none" strike="noStrike" baseline="0" noProof="1">
                <a:latin typeface="Segoe UI" panose="020B0502040204020203" pitchFamily="34" charset="0"/>
              </a:rPr>
              <a:t>Adatum\Administrateur</a:t>
            </a:r>
            <a:endParaRPr lang="fr-FR" sz="2400" noProof="1">
              <a:latin typeface="Segoe UI" panose="020B0502040204020203" pitchFamily="34" charset="0"/>
            </a:endParaRPr>
          </a:p>
          <a:p>
            <a:r>
              <a:rPr lang="fr-FR" sz="2400" b="1" i="0" u="none" strike="noStrike" baseline="0" noProof="1">
                <a:latin typeface="Segoe UI" panose="020B0502040204020203" pitchFamily="34" charset="0"/>
              </a:rPr>
              <a:t>				Adatum\David</a:t>
            </a:r>
          </a:p>
          <a:p>
            <a:r>
              <a:rPr lang="fr-FR" noProof="1"/>
              <a:t>				</a:t>
            </a:r>
            <a:r>
              <a:rPr lang="fr-FR" sz="2400" b="1" i="0" u="none" strike="noStrike" baseline="0" noProof="1">
                <a:latin typeface="Segoe UI" panose="020B0502040204020203" pitchFamily="34" charset="0"/>
              </a:rPr>
              <a:t>Adatum\Marie</a:t>
            </a:r>
          </a:p>
          <a:p>
            <a:r>
              <a:rPr lang="fr-FR" noProof="1"/>
              <a:t>				</a:t>
            </a:r>
            <a:r>
              <a:rPr lang="fr-FR" sz="2400" b="1" i="0" u="none" strike="noStrike" baseline="0" noProof="1">
                <a:latin typeface="Segoe UI" panose="020B0502040204020203" pitchFamily="34" charset="0"/>
              </a:rPr>
              <a:t>Adatum\Jérôme </a:t>
            </a:r>
          </a:p>
          <a:p>
            <a:r>
              <a:rPr lang="fr-FR" noProof="1"/>
              <a:t>				</a:t>
            </a:r>
            <a:r>
              <a:rPr lang="fr-FR" sz="2400" b="1" i="0" u="none" strike="noStrike" baseline="0" noProof="1">
                <a:latin typeface="Segoe UI" panose="020B0502040204020203" pitchFamily="34" charset="0"/>
              </a:rPr>
              <a:t>Adatum\Antoine</a:t>
            </a:r>
            <a:endParaRPr lang="fr-FR" sz="2400" b="0" i="0" u="none" strike="noStrike" baseline="0" noProof="1">
              <a:latin typeface="Segoe UI" panose="020B0502040204020203" pitchFamily="34" charset="0"/>
            </a:endParaRPr>
          </a:p>
          <a:p>
            <a:r>
              <a:rPr lang="fr-FR" sz="2400" b="0" i="0" u="none" strike="noStrike" baseline="0" noProof="1">
                <a:latin typeface="Segoe UI" panose="020B0502040204020203" pitchFamily="34" charset="0"/>
              </a:rPr>
              <a:t>Mot de passe : 		</a:t>
            </a:r>
            <a:r>
              <a:rPr lang="fr-FR" sz="2400" b="1" i="0" u="none" strike="noStrike" baseline="0" noProof="1">
                <a:latin typeface="Segoe UI" panose="020B0502040204020203" pitchFamily="34" charset="0"/>
              </a:rPr>
              <a:t>Pa$$w0rd</a:t>
            </a:r>
            <a:endParaRPr lang="fr-FR" sz="2400" b="0" i="0" u="none" strike="noStrike" baseline="0" noProof="1">
              <a:latin typeface="Segoe UI" panose="020B0502040204020203" pitchFamily="34" charset="0"/>
            </a:endParaRPr>
          </a:p>
          <a:p>
            <a:endParaRPr lang="fr-FR" sz="2400" noProof="1">
              <a:solidFill>
                <a:srgbClr val="000000"/>
              </a:solidFill>
              <a:latin typeface="Segoe UI" panose="020B0502040204020203" pitchFamily="34" charset="0"/>
            </a:endParaRPr>
          </a:p>
        </p:txBody>
      </p:sp>
      <p:sp>
        <p:nvSpPr>
          <p:cNvPr id="6" name="TextBox 5"/>
          <p:cNvSpPr txBox="1"/>
          <p:nvPr/>
        </p:nvSpPr>
        <p:spPr>
          <a:xfrm>
            <a:off x="542390" y="6314039"/>
            <a:ext cx="3913187" cy="461665"/>
          </a:xfrm>
          <a:prstGeom prst="rect">
            <a:avLst/>
          </a:prstGeom>
          <a:noFill/>
        </p:spPr>
        <p:txBody>
          <a:bodyPr vert="horz" wrap="none" rtlCol="0">
            <a:spAutoFit/>
          </a:bodyPr>
          <a:lstStyle/>
          <a:p>
            <a:r>
              <a:rPr lang="fr-FR" sz="2400" dirty="0">
                <a:latin typeface="Segoe UI" panose="020B0502040204020203" pitchFamily="34" charset="0"/>
              </a:rPr>
              <a:t>Durée approximative : 45 minutes</a:t>
            </a:r>
          </a:p>
        </p:txBody>
      </p:sp>
    </p:spTree>
    <p:extLst>
      <p:ext uri="{BB962C8B-B14F-4D97-AF65-F5344CB8AC3E}">
        <p14:creationId xmlns:p14="http://schemas.microsoft.com/office/powerpoint/2010/main" val="1326620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Lab Scenario860707277">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Scénario de l’atelier pratique</a:t>
            </a:r>
            <a:endParaRPr lang="fr-FR" dirty="0"/>
          </a:p>
        </p:txBody>
      </p:sp>
      <p:sp>
        <p:nvSpPr>
          <p:cNvPr id="4" name="TextBox 3"/>
          <p:cNvSpPr txBox="1"/>
          <p:nvPr/>
        </p:nvSpPr>
        <p:spPr>
          <a:xfrm>
            <a:off x="458788" y="1021215"/>
            <a:ext cx="8119156" cy="5868273"/>
          </a:xfrm>
          <a:prstGeom prst="rect">
            <a:avLst/>
          </a:prstGeom>
          <a:noFill/>
        </p:spPr>
        <p:txBody>
          <a:bodyPr vert="horz" wrap="square" rtlCol="0">
            <a:spAutoFit/>
          </a:bodyPr>
          <a:lstStyle/>
          <a:p>
            <a:pPr>
              <a:spcBef>
                <a:spcPts val="600"/>
              </a:spcBef>
              <a:spcAft>
                <a:spcPts val="800"/>
              </a:spcAft>
            </a:pPr>
            <a:r>
              <a:rPr lang="fr-FR" sz="2200" dirty="0">
                <a:effectLst/>
                <a:latin typeface="Segoe UI" panose="020B0502040204020203" pitchFamily="34" charset="0"/>
              </a:rPr>
              <a:t>Vous avez des utilisateurs dans les services informatique, commercial et de recherche qui partagent des ordinateurs et requièrent des autorisations pour accéder aux partages sur ces ordinateurs. Dans ce laboratoire, vous allez créer des dossiers partagés en utilisant le Partage de fichiers et dossiers sur le réseau et le Partage avancé, puis configurer des autorisations de sorte que ces utilisateurs puissent uniquement accéder au contenu présent sur le partage de leur service. Vous allez également évaluer les autorisations locales et en réseau pour accéder au dossier partagé, puis utiliser l’outil d’Autorisations effectives pour vérifier les autorisations des utilisateurs.</a:t>
            </a:r>
            <a:endParaRPr lang="fr-FR" sz="2200" dirty="0">
              <a:effectLst/>
              <a:latin typeface="Segoe UI" panose="020B0502040204020203" pitchFamily="34" charset="0"/>
              <a:ea typeface="Calibri" panose="020F0502020204030204" pitchFamily="34" charset="0"/>
              <a:cs typeface="Times New Roman" panose="02020603050405020304" pitchFamily="18" charset="0"/>
            </a:endParaRPr>
          </a:p>
          <a:p>
            <a:pPr>
              <a:spcBef>
                <a:spcPts val="600"/>
              </a:spcBef>
              <a:spcAft>
                <a:spcPts val="800"/>
              </a:spcAft>
            </a:pPr>
            <a:r>
              <a:rPr lang="fr-FR" sz="2200" dirty="0">
                <a:solidFill>
                  <a:srgbClr val="000000"/>
                </a:solidFill>
                <a:latin typeface="Segoe UI" panose="020B0502040204020203" pitchFamily="34" charset="0"/>
              </a:rPr>
              <a:t>Votre entreprise prévoit de mettre en œuvre un contrôle d’accès dynamique. Vous allez donc vous aussi réaliser un projet pilote pour le service de recherche, dans lequel vous allez utiliser les revendications de l’utilisateur pour limiter l’accès à ses partages.</a:t>
            </a:r>
          </a:p>
          <a:p>
            <a:pPr>
              <a:spcBef>
                <a:spcPts val="600"/>
              </a:spcBef>
              <a:spcAft>
                <a:spcPts val="800"/>
              </a:spcAft>
            </a:pPr>
            <a:endParaRPr lang="fr-FR" sz="2200" dirty="0">
              <a:effectLst/>
              <a:latin typeface="Segoe UI"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44365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bb1a7c50-b8a8-40a7-85db-59081cad6e6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Contrôle des acquis de l’atelier pratique</a:t>
            </a:r>
            <a:endParaRPr lang="fr-FR" dirty="0"/>
          </a:p>
        </p:txBody>
      </p:sp>
      <p:sp>
        <p:nvSpPr>
          <p:cNvPr id="3" name="Text Placeholder 2"/>
          <p:cNvSpPr>
            <a:spLocks noGrp="1"/>
          </p:cNvSpPr>
          <p:nvPr>
            <p:ph type="body" idx="1"/>
          </p:nvPr>
        </p:nvSpPr>
        <p:spPr/>
        <p:txBody>
          <a:bodyPr/>
          <a:lstStyle/>
          <a:p>
            <a:r>
              <a:rPr lang="fr-FR" dirty="0"/>
              <a:t>Quelle est la différence entre partager un dossier en utilisant le Partage de fichiers et dossiers sur le réseau et partager un dossier grâce à la fonctionnalité Partage avancé ?</a:t>
            </a:r>
            <a:r>
              <a:rPr lang="en-US" dirty="0"/>
              <a:t>
</a:t>
            </a:r>
            <a:r>
              <a:rPr lang="fr-FR" spc="-30" dirty="0"/>
              <a:t>Peut-on voir les autorisations d’accès effectives sur </a:t>
            </a:r>
            <a:r>
              <a:rPr lang="fr-FR" dirty="0"/>
              <a:t>un volume NTFS ? Peut-on voir les autorisations d’accès effectives sur un volume FAT32 ?</a:t>
            </a:r>
            <a:r>
              <a:rPr lang="en-US" dirty="0"/>
              <a:t>
</a:t>
            </a:r>
            <a:r>
              <a:rPr lang="fr-FR" dirty="0"/>
              <a:t>Comment voir les informations de revendications utilisateurs dans Windows 10 ?</a:t>
            </a:r>
            <a:r>
              <a:rPr lang="en-US" dirty="0"/>
              <a:t>
</a:t>
            </a:r>
            <a:r>
              <a:rPr lang="fr-FR" dirty="0"/>
              <a:t>Comment attribuer des autorisations différentes aux membres d’un même groupe en fonction de leurs valeurs d’attributs dans AD DS ?</a:t>
            </a:r>
          </a:p>
        </p:txBody>
      </p:sp>
    </p:spTree>
    <p:extLst>
      <p:ext uri="{BB962C8B-B14F-4D97-AF65-F5344CB8AC3E}">
        <p14:creationId xmlns:p14="http://schemas.microsoft.com/office/powerpoint/2010/main" val="3117907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f0573650-3484-4acd-a387-0e2ef1745f58">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Leçon 4 : Dossiers de travail</a:t>
            </a:r>
            <a:endParaRPr lang="fr-FR" dirty="0"/>
          </a:p>
        </p:txBody>
      </p:sp>
      <p:sp>
        <p:nvSpPr>
          <p:cNvPr id="3" name="Text Placeholder 2"/>
          <p:cNvSpPr>
            <a:spLocks noGrp="1"/>
          </p:cNvSpPr>
          <p:nvPr>
            <p:ph type="body" idx="1"/>
          </p:nvPr>
        </p:nvSpPr>
        <p:spPr/>
        <p:txBody>
          <a:bodyPr/>
          <a:lstStyle/>
          <a:p>
            <a:r>
              <a:rPr lang="fr-FR" dirty="0"/>
              <a:t>Que sont les dossiers de travail ?</a:t>
            </a:r>
            <a:r>
              <a:rPr lang="en-US" dirty="0"/>
              <a:t>
</a:t>
            </a:r>
            <a:r>
              <a:rPr lang="fr-FR" dirty="0"/>
              <a:t>Composants des Dossiers de travail</a:t>
            </a:r>
          </a:p>
          <a:p>
            <a:r>
              <a:rPr lang="fr-FR" dirty="0"/>
              <a:t>Configuration des Dossiers de travail</a:t>
            </a:r>
          </a:p>
          <a:p>
            <a:r>
              <a:rPr lang="fr-FR" dirty="0"/>
              <a:t>Démonstration : Activation de Dossiers de travail</a:t>
            </a:r>
          </a:p>
        </p:txBody>
      </p:sp>
    </p:spTree>
    <p:extLst>
      <p:ext uri="{BB962C8B-B14F-4D97-AF65-F5344CB8AC3E}">
        <p14:creationId xmlns:p14="http://schemas.microsoft.com/office/powerpoint/2010/main" val="8164196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dc70a2ac-7ef8-4802-94ca-eec499c1ece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Que sont les dossiers de travail ?</a:t>
            </a:r>
            <a:endParaRPr lang="fr-FR" dirty="0"/>
          </a:p>
        </p:txBody>
      </p:sp>
      <p:sp>
        <p:nvSpPr>
          <p:cNvPr id="4" name="Content Placeholder 2"/>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fr-FR" sz="2100" kern="0" spc="-30" dirty="0">
                <a:solidFill>
                  <a:srgbClr val="000000"/>
                </a:solidFill>
              </a:rPr>
              <a:t>Permettent aux utilisateurs d’accéder à leurs données individuelles :</a:t>
            </a:r>
          </a:p>
          <a:p>
            <a:pPr lvl="1"/>
            <a:r>
              <a:rPr lang="fr-FR" sz="1700" kern="0" spc="-10" dirty="0">
                <a:solidFill>
                  <a:srgbClr val="000000"/>
                </a:solidFill>
              </a:rPr>
              <a:t>Les utilisateurs peuvent uniquement accéder à leurs propres Dossiers de travail</a:t>
            </a:r>
          </a:p>
          <a:p>
            <a:pPr lvl="0"/>
            <a:r>
              <a:rPr lang="fr-FR" sz="2100" kern="0" dirty="0">
                <a:solidFill>
                  <a:srgbClr val="000000"/>
                </a:solidFill>
              </a:rPr>
              <a:t>Permettez aux données d’être stockées de manière centralisée sur les serveurs de fichiers traditionnels :</a:t>
            </a:r>
          </a:p>
          <a:p>
            <a:pPr lvl="1"/>
            <a:r>
              <a:rPr lang="fr-FR" sz="1700" kern="0" dirty="0">
                <a:solidFill>
                  <a:srgbClr val="000000"/>
                </a:solidFill>
              </a:rPr>
              <a:t>Les serveurs de fichiers doivent exécuter Windows Server 2012 R2 ou un système d’exploitation plus récent.</a:t>
            </a:r>
          </a:p>
          <a:p>
            <a:pPr lvl="0"/>
            <a:r>
              <a:rPr lang="fr-FR" sz="2100" kern="0" dirty="0">
                <a:solidFill>
                  <a:srgbClr val="000000"/>
                </a:solidFill>
              </a:rPr>
              <a:t>Permettez aux utilisateurs d’utiliser des périphériques multiples et variés pour l’accès :</a:t>
            </a:r>
          </a:p>
          <a:p>
            <a:pPr lvl="1"/>
            <a:r>
              <a:rPr lang="fr-FR" sz="1700" kern="0" spc="-10" dirty="0">
                <a:solidFill>
                  <a:srgbClr val="000000"/>
                </a:solidFill>
              </a:rPr>
              <a:t>Sans tenir compte de savoir si les périphériques sont joints au domaine ou pas.</a:t>
            </a:r>
          </a:p>
          <a:p>
            <a:pPr lvl="0"/>
            <a:r>
              <a:rPr lang="fr-FR" sz="2100" kern="0" dirty="0">
                <a:solidFill>
                  <a:srgbClr val="000000"/>
                </a:solidFill>
              </a:rPr>
              <a:t>Permettez l’accès à partir de n’importe quel emplacement pourvu d’une connectivité :</a:t>
            </a:r>
          </a:p>
          <a:p>
            <a:pPr lvl="1"/>
            <a:r>
              <a:rPr lang="fr-FR" sz="1700" kern="0" dirty="0">
                <a:solidFill>
                  <a:srgbClr val="000000"/>
                </a:solidFill>
              </a:rPr>
              <a:t>La copie locale est disponible sans la connectivité à un réseau.</a:t>
            </a:r>
          </a:p>
          <a:p>
            <a:pPr lvl="0"/>
            <a:r>
              <a:rPr lang="fr-FR" sz="2100" kern="0" dirty="0">
                <a:solidFill>
                  <a:srgbClr val="000000"/>
                </a:solidFill>
              </a:rPr>
              <a:t>Assurez-vous d’être conforme à la politique de l’entreprise :</a:t>
            </a:r>
          </a:p>
          <a:p>
            <a:pPr lvl="1"/>
            <a:r>
              <a:rPr lang="fr-FR" sz="1700" kern="0" dirty="0">
                <a:solidFill>
                  <a:srgbClr val="000000"/>
                </a:solidFill>
              </a:rPr>
              <a:t>Contrôle d’accès, quotas, filtrage des fichiers, classification et plus</a:t>
            </a:r>
          </a:p>
          <a:p>
            <a:pPr lvl="1"/>
            <a:r>
              <a:rPr lang="fr-FR" sz="1700" kern="0" dirty="0">
                <a:solidFill>
                  <a:srgbClr val="000000"/>
                </a:solidFill>
              </a:rPr>
              <a:t>La copie des données locales peut être chiffrée et effacée à distance.</a:t>
            </a:r>
          </a:p>
        </p:txBody>
      </p:sp>
    </p:spTree>
    <p:extLst>
      <p:ext uri="{BB962C8B-B14F-4D97-AF65-F5344CB8AC3E}">
        <p14:creationId xmlns:p14="http://schemas.microsoft.com/office/powerpoint/2010/main" val="1797308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50ef8ce5-f95a-4d8b-967a-f814419ce17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Composants de Dossiers de travail</a:t>
            </a:r>
            <a:endParaRPr lang="fr-FR" dirty="0"/>
          </a:p>
        </p:txBody>
      </p:sp>
      <p:sp>
        <p:nvSpPr>
          <p:cNvPr id="4" name="Content Placeholder 2"/>
          <p:cNvSpPr txBox="1">
            <a:spLocks/>
          </p:cNvSpPr>
          <p:nvPr/>
        </p:nvSpPr>
        <p:spPr>
          <a:xfrm>
            <a:off x="458787" y="889335"/>
            <a:ext cx="8432293"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fr-FR" sz="2400" kern="0" dirty="0">
                <a:solidFill>
                  <a:srgbClr val="000000"/>
                </a:solidFill>
              </a:rPr>
              <a:t>Serveur Dossiers de travail :</a:t>
            </a:r>
          </a:p>
          <a:p>
            <a:pPr lvl="1"/>
            <a:r>
              <a:rPr lang="fr-FR" sz="1900" kern="0" dirty="0">
                <a:solidFill>
                  <a:srgbClr val="000000"/>
                </a:solidFill>
              </a:rPr>
              <a:t>Le rôle Services de fichiers et de stockage doit être installé</a:t>
            </a:r>
          </a:p>
          <a:p>
            <a:pPr lvl="1"/>
            <a:r>
              <a:rPr lang="fr-FR" sz="1900" kern="0" dirty="0">
                <a:solidFill>
                  <a:srgbClr val="000000"/>
                </a:solidFill>
              </a:rPr>
              <a:t>Un protocole d’accès supplémentaire est ajouté</a:t>
            </a:r>
          </a:p>
          <a:p>
            <a:pPr lvl="1"/>
            <a:r>
              <a:rPr lang="fr-FR" sz="1900" kern="0" dirty="0">
                <a:solidFill>
                  <a:srgbClr val="000000"/>
                </a:solidFill>
              </a:rPr>
              <a:t>Utilisez le Gestionnaire de serveur pour avoir une vue intégrée de </a:t>
            </a:r>
            <a:br>
              <a:rPr lang="fr-FR" sz="1900" kern="0" dirty="0">
                <a:solidFill>
                  <a:srgbClr val="000000"/>
                </a:solidFill>
              </a:rPr>
            </a:br>
            <a:r>
              <a:rPr lang="fr-FR" sz="1900" kern="0" dirty="0">
                <a:solidFill>
                  <a:srgbClr val="000000"/>
                </a:solidFill>
              </a:rPr>
              <a:t>la synchronisation</a:t>
            </a:r>
          </a:p>
          <a:p>
            <a:pPr lvl="0"/>
            <a:r>
              <a:rPr lang="fr-FR" sz="2400" kern="0" dirty="0">
                <a:solidFill>
                  <a:srgbClr val="000000"/>
                </a:solidFill>
              </a:rPr>
              <a:t>Partage de synchronisation :</a:t>
            </a:r>
          </a:p>
          <a:p>
            <a:pPr lvl="1"/>
            <a:r>
              <a:rPr lang="fr-FR" sz="1900" kern="0" dirty="0">
                <a:solidFill>
                  <a:srgbClr val="000000"/>
                </a:solidFill>
              </a:rPr>
              <a:t>Partages de synchronisation multiples par serveur Dossiers de travail</a:t>
            </a:r>
          </a:p>
          <a:p>
            <a:pPr lvl="1"/>
            <a:r>
              <a:rPr lang="fr-FR" sz="1900" kern="0" dirty="0">
                <a:solidFill>
                  <a:srgbClr val="000000"/>
                </a:solidFill>
              </a:rPr>
              <a:t>Les utilisateurs peuvent s’associer à un seul partage de synchronisation</a:t>
            </a:r>
          </a:p>
          <a:p>
            <a:pPr lvl="1"/>
            <a:r>
              <a:rPr lang="fr-FR" sz="1900" kern="0" spc="-10" dirty="0">
                <a:solidFill>
                  <a:srgbClr val="000000"/>
                </a:solidFill>
              </a:rPr>
              <a:t>La stratégie du périphérique est définie par le partage de synchronisation</a:t>
            </a:r>
          </a:p>
          <a:p>
            <a:pPr lvl="0"/>
            <a:r>
              <a:rPr lang="fr-FR" sz="2400" kern="0" dirty="0">
                <a:solidFill>
                  <a:srgbClr val="000000"/>
                </a:solidFill>
              </a:rPr>
              <a:t>Périphériques de l’utilisateur :</a:t>
            </a:r>
          </a:p>
          <a:p>
            <a:pPr lvl="1"/>
            <a:r>
              <a:rPr lang="fr-FR" sz="1900" kern="0" dirty="0">
                <a:solidFill>
                  <a:srgbClr val="000000"/>
                </a:solidFill>
              </a:rPr>
              <a:t>Les fichiers restent synchronisés sur tous les périphériques de l’utilisateur</a:t>
            </a:r>
          </a:p>
          <a:p>
            <a:pPr lvl="1"/>
            <a:r>
              <a:rPr lang="fr-FR" sz="1900" kern="0" dirty="0">
                <a:solidFill>
                  <a:srgbClr val="000000"/>
                </a:solidFill>
              </a:rPr>
              <a:t>Modifications locales synchronisées au serveur et ensuite à d’autres périphériques</a:t>
            </a:r>
          </a:p>
          <a:p>
            <a:pPr lvl="1"/>
            <a:r>
              <a:rPr lang="fr-FR" sz="1900" kern="0" dirty="0">
                <a:solidFill>
                  <a:srgbClr val="000000"/>
                </a:solidFill>
              </a:rPr>
              <a:t>Windows 10 ou Windows 8,1 prennent en charge les Dossiers de travail</a:t>
            </a:r>
          </a:p>
          <a:p>
            <a:pPr lvl="1"/>
            <a:r>
              <a:rPr lang="fr-FR" sz="1900" kern="0" dirty="0">
                <a:solidFill>
                  <a:srgbClr val="000000"/>
                </a:solidFill>
              </a:rPr>
              <a:t>Les clients Windows 7, iPad et iPhone sont disponibles</a:t>
            </a:r>
          </a:p>
          <a:p>
            <a:pPr lvl="0"/>
            <a:endParaRPr lang="fr-FR" kern="0" dirty="0">
              <a:solidFill>
                <a:srgbClr val="000000"/>
              </a:solidFill>
            </a:endParaRPr>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67" y="6486525"/>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186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name="92ca6671-87ea-45ac-b4b2-933cab7492b8">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Composants de Dossiers de travail</a:t>
            </a:r>
            <a:endParaRPr lang="fr-FR" dirty="0"/>
          </a:p>
        </p:txBody>
      </p:sp>
      <p:pic>
        <p:nvPicPr>
          <p:cNvPr id="18" name="Picture 17"/>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75503" y="4632610"/>
            <a:ext cx="920373" cy="56458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7" descr="La deuxième diapositive possède une animation qui montre comment le contenu des Dossiers de travail est synchronisé sur deux périphériques. &#10;La diapositive initiale montre un ordinateur portable, un appareil mobile et l’icône d’un serveur avec un fichier. &#10;"/>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601508" y="1196684"/>
            <a:ext cx="434222" cy="12611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888963" y="1912175"/>
            <a:ext cx="463492" cy="3636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2776" y="4262980"/>
            <a:ext cx="551347" cy="984776"/>
          </a:xfrm>
          <a:prstGeom prst="rect">
            <a:avLst/>
          </a:prstGeom>
        </p:spPr>
      </p:pic>
      <p:pic>
        <p:nvPicPr>
          <p:cNvPr id="22" name="Picture 21" descr="Sans titre-1.png"/>
          <p:cNvPicPr>
            <a:picLocks noChangeAspect="1"/>
          </p:cNvPicPr>
          <p:nvPr/>
        </p:nvPicPr>
        <p:blipFill>
          <a:blip r:embed="rId7" cstate="print">
            <a:biLevel thresh="7500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489310" y="3841908"/>
            <a:ext cx="423752" cy="491385"/>
          </a:xfrm>
          <a:prstGeom prst="rect">
            <a:avLst/>
          </a:prstGeom>
          <a:noFill/>
          <a:ln>
            <a:noFill/>
          </a:ln>
        </p:spPr>
      </p:pic>
      <p:cxnSp>
        <p:nvCxnSpPr>
          <p:cNvPr id="23" name="Straight Connector 22"/>
          <p:cNvCxnSpPr/>
          <p:nvPr/>
        </p:nvCxnSpPr>
        <p:spPr>
          <a:xfrm flipH="1">
            <a:off x="1135689" y="2493032"/>
            <a:ext cx="328048" cy="1738875"/>
          </a:xfrm>
          <a:prstGeom prst="line">
            <a:avLst/>
          </a:prstGeom>
          <a:noFill/>
          <a:ln w="25400" cap="rnd" cmpd="sng" algn="ctr">
            <a:solidFill>
              <a:schemeClr val="tx1"/>
            </a:solidFill>
            <a:prstDash val="sysDot"/>
            <a:miter lim="800000"/>
            <a:headEnd type="none"/>
            <a:tailEnd type="none"/>
          </a:ln>
          <a:effectLst/>
        </p:spPr>
      </p:cxnSp>
      <p:pic>
        <p:nvPicPr>
          <p:cNvPr id="24" name="Picture 23" descr="Deuxième clic : L’icône Dossiers de travail à côté du serveur de fichiers effectue une rotation puis revient à sa position d’origine pour représenter la manière dont le serveur de fichiers applique les modifications téléchargées aux Dossiers de travail."/>
          <p:cNvPicPr>
            <a:picLocks noChangeAspect="1"/>
          </p:cNvPicPr>
          <p:nvPr/>
        </p:nvPicPr>
        <p:blipFill>
          <a:blip r:embed="rId7" cstate="print">
            <a:biLevel thresh="7500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502352" y="3841908"/>
            <a:ext cx="423752" cy="491385"/>
          </a:xfrm>
          <a:prstGeom prst="rect">
            <a:avLst/>
          </a:prstGeom>
          <a:noFill/>
          <a:ln>
            <a:noFill/>
          </a:ln>
        </p:spPr>
      </p:pic>
      <p:cxnSp>
        <p:nvCxnSpPr>
          <p:cNvPr id="25" name="Straight Connector 24" descr="Third click: A second copy of the Work Folders moves along another dotted line to the mobile device. Once it reaches the device, it rotates again and rests back in its original position. This depicts the second client initiating a sync session with the file server. The second client downloads the modification from the file server and applies it to the local copy of the Work Folders data.&#10;&#10;&#10;"/>
          <p:cNvCxnSpPr/>
          <p:nvPr/>
        </p:nvCxnSpPr>
        <p:spPr>
          <a:xfrm>
            <a:off x="1998931" y="2523205"/>
            <a:ext cx="1633845" cy="1318703"/>
          </a:xfrm>
          <a:prstGeom prst="line">
            <a:avLst/>
          </a:prstGeom>
          <a:noFill/>
          <a:ln w="25400" cap="rnd" cmpd="sng" algn="ctr">
            <a:solidFill>
              <a:schemeClr val="tx1"/>
            </a:solidFill>
            <a:prstDash val="sysDot"/>
            <a:miter lim="800000"/>
            <a:headEnd type="none"/>
            <a:tailEnd type="none"/>
          </a:ln>
          <a:effectLst/>
        </p:spPr>
      </p:cxnSp>
      <p:pic>
        <p:nvPicPr>
          <p:cNvPr id="26" name="Picture 25" descr="Premier clic : Un document représentant les Dossiers de travail apparaît à côté de l’ordinateur portable. Une seconde copie des Dossiers de travail se déplace le long d’une ligne en pointillés en direction du serveur de fichiers. Ceci montre comment le premier client détecte une modification sur la copie locale des données des Dossiers de travail. Il établit une session de synchronisation avec le serveur de fichiers puis télécharge la modification sur celui-ci."/>
          <p:cNvPicPr>
            <a:picLocks noChangeAspect="1"/>
          </p:cNvPicPr>
          <p:nvPr/>
        </p:nvPicPr>
        <p:blipFill>
          <a:blip r:embed="rId7" cstate="print">
            <a:biLevel thresh="7500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490160" y="3849381"/>
            <a:ext cx="423752" cy="491385"/>
          </a:xfrm>
          <a:prstGeom prst="rect">
            <a:avLst/>
          </a:prstGeom>
          <a:noFill/>
          <a:ln>
            <a:noFill/>
          </a:ln>
        </p:spPr>
      </p:pic>
      <p:sp>
        <p:nvSpPr>
          <p:cNvPr id="27" name="Text Placeholder 2"/>
          <p:cNvSpPr txBox="1">
            <a:spLocks/>
          </p:cNvSpPr>
          <p:nvPr/>
        </p:nvSpPr>
        <p:spPr>
          <a:xfrm>
            <a:off x="3780530" y="2362200"/>
            <a:ext cx="4784048" cy="1828800"/>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fr-FR" sz="1700" kern="0" dirty="0"/>
              <a:t>Utilisateur limité à un seul Dossier de travail</a:t>
            </a:r>
          </a:p>
          <a:p>
            <a:r>
              <a:rPr lang="fr-FR" sz="1700" kern="0" dirty="0"/>
              <a:t>Le client démarre toujours la synchronisation</a:t>
            </a:r>
          </a:p>
          <a:p>
            <a:r>
              <a:rPr lang="fr-FR" sz="1700" kern="0" dirty="0"/>
              <a:t>Le périphérique qui applique le changement est responsable de la résolution des conflits de version</a:t>
            </a:r>
          </a:p>
        </p:txBody>
      </p:sp>
      <p:sp>
        <p:nvSpPr>
          <p:cNvPr id="28" name="TextBox 27"/>
          <p:cNvSpPr txBox="1"/>
          <p:nvPr/>
        </p:nvSpPr>
        <p:spPr>
          <a:xfrm>
            <a:off x="730952" y="5263791"/>
            <a:ext cx="3303324" cy="1757404"/>
          </a:xfrm>
          <a:prstGeom prst="rect">
            <a:avLst/>
          </a:prstGeom>
          <a:noFill/>
        </p:spPr>
        <p:txBody>
          <a:bodyPr wrap="square" lIns="182880" tIns="146304" rIns="182880" bIns="146304" rtlCol="0">
            <a:spAutoFit/>
          </a:bodyPr>
          <a:lstStyle/>
          <a:p>
            <a:pPr marL="174625" indent="-174625" fontAlgn="base">
              <a:lnSpc>
                <a:spcPct val="95000"/>
              </a:lnSpc>
              <a:spcBef>
                <a:spcPts val="600"/>
              </a:spcBef>
              <a:spcAft>
                <a:spcPct val="0"/>
              </a:spcAft>
              <a:buClr>
                <a:srgbClr val="0070C0"/>
              </a:buClr>
              <a:buSzPct val="90000"/>
              <a:buFont typeface="Arial" pitchFamily="34" charset="0"/>
              <a:buChar char="•"/>
            </a:pPr>
            <a:r>
              <a:rPr lang="fr-FR" sz="1700" kern="0" dirty="0">
                <a:latin typeface="Segoe UI" pitchFamily="34" charset="0"/>
              </a:rPr>
              <a:t>Répertoire de données</a:t>
            </a:r>
          </a:p>
          <a:p>
            <a:pPr marL="174625" indent="-174625" fontAlgn="base">
              <a:lnSpc>
                <a:spcPct val="95000"/>
              </a:lnSpc>
              <a:spcBef>
                <a:spcPts val="600"/>
              </a:spcBef>
              <a:spcAft>
                <a:spcPct val="0"/>
              </a:spcAft>
              <a:buClr>
                <a:srgbClr val="0070C0"/>
              </a:buClr>
              <a:buSzPct val="90000"/>
              <a:buFont typeface="Arial" pitchFamily="34" charset="0"/>
              <a:buChar char="•"/>
            </a:pPr>
            <a:r>
              <a:rPr lang="fr-FR" sz="1700" kern="0" dirty="0">
                <a:latin typeface="Segoe UI" pitchFamily="34" charset="0"/>
              </a:rPr>
              <a:t>Version de la base de données</a:t>
            </a:r>
          </a:p>
          <a:p>
            <a:pPr marL="174625" indent="-174625" fontAlgn="base">
              <a:lnSpc>
                <a:spcPct val="95000"/>
              </a:lnSpc>
              <a:spcBef>
                <a:spcPts val="600"/>
              </a:spcBef>
              <a:spcAft>
                <a:spcPct val="0"/>
              </a:spcAft>
              <a:buClr>
                <a:srgbClr val="0070C0"/>
              </a:buClr>
              <a:buSzPct val="90000"/>
              <a:buFont typeface="Arial" pitchFamily="34" charset="0"/>
              <a:buChar char="•"/>
            </a:pPr>
            <a:r>
              <a:rPr lang="fr-FR" sz="1700" kern="0" dirty="0">
                <a:latin typeface="Segoe UI" pitchFamily="34" charset="0"/>
              </a:rPr>
              <a:t>Téléchargement du répertoire intermédiaire</a:t>
            </a:r>
          </a:p>
        </p:txBody>
      </p:sp>
      <p:sp>
        <p:nvSpPr>
          <p:cNvPr id="29" name="TextBox 28"/>
          <p:cNvSpPr txBox="1"/>
          <p:nvPr/>
        </p:nvSpPr>
        <p:spPr>
          <a:xfrm>
            <a:off x="3632776" y="5262541"/>
            <a:ext cx="3525700" cy="1443472"/>
          </a:xfrm>
          <a:prstGeom prst="rect">
            <a:avLst/>
          </a:prstGeom>
          <a:noFill/>
        </p:spPr>
        <p:txBody>
          <a:bodyPr wrap="square" lIns="182880" tIns="146304" rIns="182880" bIns="146304" rtlCol="0">
            <a:spAutoFit/>
          </a:bodyPr>
          <a:lstStyle/>
          <a:p>
            <a:pPr marL="174625" indent="-174625" fontAlgn="base">
              <a:lnSpc>
                <a:spcPct val="95000"/>
              </a:lnSpc>
              <a:spcBef>
                <a:spcPts val="600"/>
              </a:spcBef>
              <a:spcAft>
                <a:spcPct val="0"/>
              </a:spcAft>
              <a:buClr>
                <a:srgbClr val="0070C0"/>
              </a:buClr>
              <a:buSzPct val="90000"/>
              <a:buFont typeface="Arial" pitchFamily="34" charset="0"/>
              <a:buChar char="•"/>
            </a:pPr>
            <a:r>
              <a:rPr lang="fr-FR" sz="1700" kern="0" dirty="0">
                <a:latin typeface="Segoe UI" pitchFamily="34" charset="0"/>
              </a:rPr>
              <a:t>Répertoire de données</a:t>
            </a:r>
          </a:p>
          <a:p>
            <a:pPr marL="174625" indent="-174625" fontAlgn="base">
              <a:lnSpc>
                <a:spcPct val="95000"/>
              </a:lnSpc>
              <a:spcBef>
                <a:spcPts val="600"/>
              </a:spcBef>
              <a:spcAft>
                <a:spcPct val="0"/>
              </a:spcAft>
              <a:buClr>
                <a:srgbClr val="0070C0"/>
              </a:buClr>
              <a:buSzPct val="90000"/>
              <a:buFont typeface="Arial" pitchFamily="34" charset="0"/>
              <a:buChar char="•"/>
            </a:pPr>
            <a:r>
              <a:rPr lang="fr-FR" sz="1700" kern="0" dirty="0">
                <a:latin typeface="Segoe UI" pitchFamily="34" charset="0"/>
              </a:rPr>
              <a:t>Version de la base de données</a:t>
            </a:r>
          </a:p>
          <a:p>
            <a:pPr marL="174625" indent="-174625" fontAlgn="base">
              <a:lnSpc>
                <a:spcPct val="95000"/>
              </a:lnSpc>
              <a:spcBef>
                <a:spcPts val="600"/>
              </a:spcBef>
              <a:spcAft>
                <a:spcPct val="0"/>
              </a:spcAft>
              <a:buClr>
                <a:srgbClr val="0070C0"/>
              </a:buClr>
              <a:buSzPct val="90000"/>
              <a:buFont typeface="Arial" pitchFamily="34" charset="0"/>
              <a:buChar char="•"/>
            </a:pPr>
            <a:r>
              <a:rPr lang="fr-FR" sz="1700" kern="0" dirty="0">
                <a:latin typeface="Segoe UI" pitchFamily="34" charset="0"/>
              </a:rPr>
              <a:t>Téléchargement du répertoire intermédiaire</a:t>
            </a:r>
          </a:p>
        </p:txBody>
      </p:sp>
      <p:sp>
        <p:nvSpPr>
          <p:cNvPr id="30" name="TextBox 29"/>
          <p:cNvSpPr txBox="1"/>
          <p:nvPr/>
        </p:nvSpPr>
        <p:spPr>
          <a:xfrm>
            <a:off x="2352454" y="912677"/>
            <a:ext cx="2961929" cy="1446550"/>
          </a:xfrm>
          <a:prstGeom prst="rect">
            <a:avLst/>
          </a:prstGeom>
          <a:noFill/>
        </p:spPr>
        <p:txBody>
          <a:bodyPr wrap="square" lIns="182880" tIns="146304" rIns="182880" bIns="146304" rtlCol="0">
            <a:spAutoFit/>
          </a:bodyPr>
          <a:lstStyle/>
          <a:p>
            <a:pPr marL="174625" indent="-174625" fontAlgn="base">
              <a:lnSpc>
                <a:spcPct val="90000"/>
              </a:lnSpc>
              <a:spcBef>
                <a:spcPts val="600"/>
              </a:spcBef>
              <a:spcAft>
                <a:spcPct val="0"/>
              </a:spcAft>
              <a:buClr>
                <a:srgbClr val="0070C0"/>
              </a:buClr>
              <a:buSzPct val="90000"/>
              <a:buFont typeface="Arial" pitchFamily="34" charset="0"/>
              <a:buChar char="•"/>
            </a:pPr>
            <a:r>
              <a:rPr lang="fr-FR" sz="1700" kern="0" dirty="0">
                <a:latin typeface="Segoe UI" pitchFamily="34" charset="0"/>
              </a:rPr>
              <a:t>Répertoire de données</a:t>
            </a:r>
          </a:p>
          <a:p>
            <a:pPr marL="174625" indent="-174625" fontAlgn="base">
              <a:lnSpc>
                <a:spcPct val="90000"/>
              </a:lnSpc>
              <a:spcBef>
                <a:spcPts val="600"/>
              </a:spcBef>
              <a:spcAft>
                <a:spcPct val="0"/>
              </a:spcAft>
              <a:buClr>
                <a:srgbClr val="0070C0"/>
              </a:buClr>
              <a:buSzPct val="90000"/>
              <a:buFont typeface="Arial" pitchFamily="34" charset="0"/>
              <a:buChar char="•"/>
            </a:pPr>
            <a:r>
              <a:rPr lang="fr-FR" sz="1700" kern="0" dirty="0">
                <a:latin typeface="Segoe UI" pitchFamily="34" charset="0"/>
              </a:rPr>
              <a:t>Tables de version</a:t>
            </a:r>
          </a:p>
          <a:p>
            <a:pPr marL="174625" indent="-174625" fontAlgn="base">
              <a:lnSpc>
                <a:spcPct val="90000"/>
              </a:lnSpc>
              <a:spcBef>
                <a:spcPts val="600"/>
              </a:spcBef>
              <a:spcAft>
                <a:spcPct val="0"/>
              </a:spcAft>
              <a:buClr>
                <a:srgbClr val="0070C0"/>
              </a:buClr>
              <a:buSzPct val="90000"/>
              <a:buFont typeface="Arial" pitchFamily="34" charset="0"/>
              <a:buChar char="•"/>
            </a:pPr>
            <a:r>
              <a:rPr lang="fr-FR" sz="1700" kern="0" dirty="0">
                <a:latin typeface="Segoe UI" pitchFamily="34" charset="0"/>
              </a:rPr>
              <a:t>Chargement du répertoire intermédiaire</a:t>
            </a:r>
          </a:p>
        </p:txBody>
      </p:sp>
      <p:pic>
        <p:nvPicPr>
          <p:cNvPr id="31"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367" y="6486525"/>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6725" y="6486524"/>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04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3.33333E-6 -3.41351E-6 L 0.04792 -0.28469 " pathEditMode="relative" rAng="0" ptsTypes="AA">
                                      <p:cBhvr>
                                        <p:cTn id="18" dur="2000" fill="hold"/>
                                        <p:tgtEl>
                                          <p:spTgt spid="22"/>
                                        </p:tgtEl>
                                        <p:attrNameLst>
                                          <p:attrName>ppt_x</p:attrName>
                                          <p:attrName>ppt_y</p:attrName>
                                        </p:attrNameLst>
                                      </p:cBhvr>
                                      <p:rCtr x="2396" y="-14246"/>
                                    </p:animMotion>
                                  </p:childTnLst>
                                </p:cTn>
                              </p:par>
                            </p:childTnLst>
                          </p:cTn>
                        </p:par>
                      </p:childTnLst>
                    </p:cTn>
                  </p:par>
                  <p:par>
                    <p:cTn id="19" fill="hold">
                      <p:stCondLst>
                        <p:cond delay="indefinite"/>
                      </p:stCondLst>
                      <p:childTnLst>
                        <p:par>
                          <p:cTn id="20" fill="hold">
                            <p:stCondLst>
                              <p:cond delay="0"/>
                            </p:stCondLst>
                            <p:childTnLst>
                              <p:par>
                                <p:cTn id="21" presetID="45"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2000"/>
                                        <p:tgtEl>
                                          <p:spTgt spid="22"/>
                                        </p:tgtEl>
                                      </p:cBhvr>
                                    </p:animEffect>
                                    <p:anim calcmode="lin" valueType="num">
                                      <p:cBhvr>
                                        <p:cTn id="24" dur="2000" fill="hold"/>
                                        <p:tgtEl>
                                          <p:spTgt spid="22"/>
                                        </p:tgtEl>
                                        <p:attrNameLst>
                                          <p:attrName>ppt_w</p:attrName>
                                        </p:attrNameLst>
                                      </p:cBhvr>
                                      <p:tavLst>
                                        <p:tav tm="0" fmla="#ppt_w*sin(2.5*pi*$)">
                                          <p:val>
                                            <p:fltVal val="0"/>
                                          </p:val>
                                        </p:tav>
                                        <p:tav tm="100000">
                                          <p:val>
                                            <p:fltVal val="1"/>
                                          </p:val>
                                        </p:tav>
                                      </p:tavLst>
                                    </p:anim>
                                    <p:anim calcmode="lin" valueType="num">
                                      <p:cBhvr>
                                        <p:cTn id="25" dur="2000" fill="hold"/>
                                        <p:tgtEl>
                                          <p:spTgt spid="22"/>
                                        </p:tgtEl>
                                        <p:attrNameLst>
                                          <p:attrName>ppt_h</p:attrName>
                                        </p:attrNameLst>
                                      </p:cBhvr>
                                      <p:tavLst>
                                        <p:tav tm="0">
                                          <p:val>
                                            <p:strVal val="#ppt_h"/>
                                          </p:val>
                                        </p:tav>
                                        <p:tav tm="100000">
                                          <p:val>
                                            <p:strVal val="#ppt_h"/>
                                          </p:val>
                                        </p:tav>
                                      </p:tavLst>
                                    </p:anim>
                                  </p:childTnLst>
                                </p:cTn>
                              </p:par>
                            </p:childTnLst>
                          </p:cTn>
                        </p:par>
                        <p:par>
                          <p:cTn id="26" fill="hold">
                            <p:stCondLst>
                              <p:cond delay="2000"/>
                            </p:stCondLst>
                            <p:childTnLst>
                              <p:par>
                                <p:cTn id="27" presetID="1" presetClass="entr" presetSubtype="0"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down)">
                                      <p:cBhvr>
                                        <p:cTn id="33" dur="500"/>
                                        <p:tgtEl>
                                          <p:spTgt spid="25"/>
                                        </p:tgtEl>
                                      </p:cBhvr>
                                    </p:animEffect>
                                  </p:childTnLst>
                                </p:cTn>
                              </p:par>
                            </p:childTnLst>
                          </p:cTn>
                        </p:par>
                        <p:par>
                          <p:cTn id="34" fill="hold">
                            <p:stCondLst>
                              <p:cond delay="500"/>
                            </p:stCondLst>
                            <p:childTnLst>
                              <p:par>
                                <p:cTn id="35" presetID="42" presetClass="path" presetSubtype="0" accel="50000" decel="50000" fill="hold" nodeType="afterEffect">
                                  <p:stCondLst>
                                    <p:cond delay="0"/>
                                  </p:stCondLst>
                                  <p:childTnLst>
                                    <p:animMotion origin="layout" path="M 0.04653 -0.28469 L 0.27986 0.02614 " pathEditMode="relative" rAng="0" ptsTypes="AA">
                                      <p:cBhvr>
                                        <p:cTn id="36" dur="2000" fill="hold"/>
                                        <p:tgtEl>
                                          <p:spTgt spid="24"/>
                                        </p:tgtEl>
                                        <p:attrNameLst>
                                          <p:attrName>ppt_x</p:attrName>
                                          <p:attrName>ppt_y</p:attrName>
                                        </p:attrNameLst>
                                      </p:cBhvr>
                                      <p:rCtr x="11667" y="15541"/>
                                    </p:animMotion>
                                  </p:childTnLst>
                                </p:cTn>
                              </p:par>
                            </p:childTnLst>
                          </p:cTn>
                        </p:par>
                        <p:par>
                          <p:cTn id="37" fill="hold">
                            <p:stCondLst>
                              <p:cond delay="2500"/>
                            </p:stCondLst>
                            <p:childTnLst>
                              <p:par>
                                <p:cTn id="38" presetID="45" presetClass="entr" presetSubtype="0"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2000"/>
                                        <p:tgtEl>
                                          <p:spTgt spid="24"/>
                                        </p:tgtEl>
                                      </p:cBhvr>
                                    </p:animEffect>
                                    <p:anim calcmode="lin" valueType="num">
                                      <p:cBhvr>
                                        <p:cTn id="41" dur="2000" fill="hold"/>
                                        <p:tgtEl>
                                          <p:spTgt spid="24"/>
                                        </p:tgtEl>
                                        <p:attrNameLst>
                                          <p:attrName>ppt_w</p:attrName>
                                        </p:attrNameLst>
                                      </p:cBhvr>
                                      <p:tavLst>
                                        <p:tav tm="0" fmla="#ppt_w*sin(2.5*pi*$)">
                                          <p:val>
                                            <p:fltVal val="0"/>
                                          </p:val>
                                        </p:tav>
                                        <p:tav tm="100000">
                                          <p:val>
                                            <p:fltVal val="1"/>
                                          </p:val>
                                        </p:tav>
                                      </p:tavLst>
                                    </p:anim>
                                    <p:anim calcmode="lin" valueType="num">
                                      <p:cBhvr>
                                        <p:cTn id="42" dur="2000" fill="hold"/>
                                        <p:tgtEl>
                                          <p:spTgt spid="24"/>
                                        </p:tgtEl>
                                        <p:attrNameLst>
                                          <p:attrName>ppt_h</p:attrName>
                                        </p:attrNameLst>
                                      </p:cBhvr>
                                      <p:tavLst>
                                        <p:tav tm="0">
                                          <p:val>
                                            <p:strVal val="#ppt_h"/>
                                          </p:val>
                                        </p:tav>
                                        <p:tav tm="100000">
                                          <p:val>
                                            <p:strVal val="#ppt_h"/>
                                          </p:val>
                                        </p:tav>
                                      </p:tavLst>
                                    </p:anim>
                                  </p:childTnLst>
                                </p:cTn>
                              </p:par>
                            </p:childTnLst>
                          </p:cTn>
                        </p:par>
                        <p:par>
                          <p:cTn id="43" fill="hold">
                            <p:stCondLst>
                              <p:cond delay="4500"/>
                            </p:stCondLst>
                            <p:childTnLst>
                              <p:par>
                                <p:cTn id="44" presetID="1" presetClass="entr" presetSubtype="0" fill="hold" grpId="0" nodeType="afterEffect">
                                  <p:stCondLst>
                                    <p:cond delay="0"/>
                                  </p:stCondLst>
                                  <p:childTnLst>
                                    <p:set>
                                      <p:cBhvr>
                                        <p:cTn id="45" dur="1" fill="hold">
                                          <p:stCondLst>
                                            <p:cond delay="0"/>
                                          </p:stCondLst>
                                        </p:cTn>
                                        <p:tgtEl>
                                          <p:spTgt spid="27">
                                            <p:txEl>
                                              <p:pRg st="0" end="0"/>
                                            </p:txEl>
                                          </p:spTgt>
                                        </p:tgtEl>
                                        <p:attrNameLst>
                                          <p:attrName>style.visibility</p:attrName>
                                        </p:attrNameLst>
                                      </p:cBhvr>
                                      <p:to>
                                        <p:strVal val="visible"/>
                                      </p:to>
                                    </p:set>
                                  </p:childTnLst>
                                </p:cTn>
                              </p:par>
                            </p:childTnLst>
                          </p:cTn>
                        </p:par>
                        <p:par>
                          <p:cTn id="46" fill="hold">
                            <p:stCondLst>
                              <p:cond delay="4500"/>
                            </p:stCondLst>
                            <p:childTnLst>
                              <p:par>
                                <p:cTn id="47" presetID="1" presetClass="entr" presetSubtype="0" fill="hold" grpId="0" nodeType="afterEffect">
                                  <p:stCondLst>
                                    <p:cond delay="0"/>
                                  </p:stCondLst>
                                  <p:childTnLst>
                                    <p:set>
                                      <p:cBhvr>
                                        <p:cTn id="48" dur="1" fill="hold">
                                          <p:stCondLst>
                                            <p:cond delay="0"/>
                                          </p:stCondLst>
                                        </p:cTn>
                                        <p:tgtEl>
                                          <p:spTgt spid="27">
                                            <p:txEl>
                                              <p:pRg st="1" end="1"/>
                                            </p:txEl>
                                          </p:spTgt>
                                        </p:tgtEl>
                                        <p:attrNameLst>
                                          <p:attrName>style.visibility</p:attrName>
                                        </p:attrNameLst>
                                      </p:cBhvr>
                                      <p:to>
                                        <p:strVal val="visible"/>
                                      </p:to>
                                    </p:set>
                                  </p:childTnLst>
                                </p:cTn>
                              </p:par>
                            </p:childTnLst>
                          </p:cTn>
                        </p:par>
                        <p:par>
                          <p:cTn id="49" fill="hold">
                            <p:stCondLst>
                              <p:cond delay="4500"/>
                            </p:stCondLst>
                            <p:childTnLst>
                              <p:par>
                                <p:cTn id="50" presetID="1" presetClass="entr" presetSubtype="0" fill="hold" grpId="0" nodeType="afterEffect">
                                  <p:stCondLst>
                                    <p:cond delay="0"/>
                                  </p:stCondLst>
                                  <p:childTnLst>
                                    <p:set>
                                      <p:cBhvr>
                                        <p:cTn id="51" dur="1" fill="hold">
                                          <p:stCondLst>
                                            <p:cond delay="0"/>
                                          </p:stCondLst>
                                        </p:cTn>
                                        <p:tgtEl>
                                          <p:spTgt spid="27">
                                            <p:txEl>
                                              <p:pRg st="2" end="2"/>
                                            </p:txEl>
                                          </p:spTgt>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name="3f13d4db-01b2-4f72-a4e5-7d7dc1ac8c4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Configuration de Dossiers de travail</a:t>
            </a:r>
          </a:p>
        </p:txBody>
      </p:sp>
      <p:sp>
        <p:nvSpPr>
          <p:cNvPr id="4" name="Content Placeholder 2"/>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fr-FR" sz="2400" kern="0" dirty="0">
                <a:solidFill>
                  <a:srgbClr val="000000"/>
                </a:solidFill>
              </a:rPr>
              <a:t>Création d’un partage de synchronisation sur un serveur de fichiers :</a:t>
            </a:r>
          </a:p>
          <a:p>
            <a:pPr lvl="1"/>
            <a:r>
              <a:rPr lang="fr-FR" sz="2000" kern="0" dirty="0">
                <a:solidFill>
                  <a:srgbClr val="000000"/>
                </a:solidFill>
              </a:rPr>
              <a:t>Le service de rôle Dossiers de travail doit être installé en premier</a:t>
            </a:r>
          </a:p>
          <a:p>
            <a:pPr lvl="0"/>
            <a:r>
              <a:rPr lang="fr-FR" sz="2400" kern="0" dirty="0">
                <a:solidFill>
                  <a:srgbClr val="000000"/>
                </a:solidFill>
              </a:rPr>
              <a:t>Vous pouvez déployer les Dossiers de travail de trois manières différentes :</a:t>
            </a:r>
          </a:p>
          <a:p>
            <a:pPr lvl="1"/>
            <a:r>
              <a:rPr lang="fr-FR" sz="2000" kern="0" dirty="0">
                <a:solidFill>
                  <a:srgbClr val="000000"/>
                </a:solidFill>
              </a:rPr>
              <a:t>Manuel :</a:t>
            </a:r>
          </a:p>
          <a:p>
            <a:pPr lvl="2">
              <a:lnSpc>
                <a:spcPct val="96000"/>
              </a:lnSpc>
            </a:pPr>
            <a:r>
              <a:rPr lang="fr-FR" sz="1600" kern="0" dirty="0">
                <a:solidFill>
                  <a:srgbClr val="000000"/>
                </a:solidFill>
              </a:rPr>
              <a:t>Détection automatique des serveurs sur base de l’adresse e-mail de l’utilisateur</a:t>
            </a:r>
          </a:p>
          <a:p>
            <a:pPr lvl="2">
              <a:lnSpc>
                <a:spcPct val="96000"/>
              </a:lnSpc>
            </a:pPr>
            <a:r>
              <a:rPr lang="fr-FR" sz="1600" kern="0" spc="-20" dirty="0">
                <a:solidFill>
                  <a:srgbClr val="000000"/>
                </a:solidFill>
              </a:rPr>
              <a:t>Les utilisateurs doivent entrer manuellement l’URL du serveur Dossiers de travail</a:t>
            </a:r>
          </a:p>
          <a:p>
            <a:pPr lvl="1"/>
            <a:r>
              <a:rPr lang="fr-FR" sz="2000" kern="0" dirty="0">
                <a:solidFill>
                  <a:srgbClr val="000000"/>
                </a:solidFill>
              </a:rPr>
              <a:t>Options :</a:t>
            </a:r>
          </a:p>
          <a:p>
            <a:pPr lvl="2">
              <a:lnSpc>
                <a:spcPct val="96000"/>
              </a:lnSpc>
            </a:pPr>
            <a:r>
              <a:rPr lang="fr-FR" sz="1600" kern="0" dirty="0">
                <a:solidFill>
                  <a:srgbClr val="000000"/>
                </a:solidFill>
              </a:rPr>
              <a:t>Paramètres activés en utilisant la stratégie de groupe, Configuration Manager ou Microsoft Intune</a:t>
            </a:r>
          </a:p>
          <a:p>
            <a:pPr lvl="2">
              <a:lnSpc>
                <a:spcPct val="96000"/>
              </a:lnSpc>
            </a:pPr>
            <a:r>
              <a:rPr lang="fr-FR" sz="1600" kern="0" dirty="0">
                <a:solidFill>
                  <a:srgbClr val="000000"/>
                </a:solidFill>
              </a:rPr>
              <a:t>Les utilisateurs décident s’ils veulent utiliser les Dossiers de travail sur un périphérique</a:t>
            </a:r>
          </a:p>
          <a:p>
            <a:pPr lvl="1"/>
            <a:r>
              <a:rPr lang="fr-FR" sz="2000" kern="0" dirty="0">
                <a:solidFill>
                  <a:srgbClr val="000000"/>
                </a:solidFill>
              </a:rPr>
              <a:t>Obligatoire :</a:t>
            </a:r>
          </a:p>
          <a:p>
            <a:pPr lvl="2">
              <a:lnSpc>
                <a:spcPct val="96000"/>
              </a:lnSpc>
            </a:pPr>
            <a:r>
              <a:rPr lang="fr-FR" sz="1600" kern="0" dirty="0">
                <a:solidFill>
                  <a:srgbClr val="000000"/>
                </a:solidFill>
              </a:rPr>
              <a:t>Paramètres activés en utilisant la stratégie de groupe, Configuration Manager ou Microsoft Intune</a:t>
            </a:r>
          </a:p>
          <a:p>
            <a:pPr lvl="2">
              <a:lnSpc>
                <a:spcPct val="96000"/>
              </a:lnSpc>
            </a:pPr>
            <a:r>
              <a:rPr lang="fr-FR" sz="1600" kern="0" dirty="0">
                <a:solidFill>
                  <a:srgbClr val="000000"/>
                </a:solidFill>
              </a:rPr>
              <a:t>Aucune action n’est requise de la part de l’utilisateur</a:t>
            </a:r>
          </a:p>
        </p:txBody>
      </p:sp>
    </p:spTree>
    <p:extLst>
      <p:ext uri="{BB962C8B-B14F-4D97-AF65-F5344CB8AC3E}">
        <p14:creationId xmlns:p14="http://schemas.microsoft.com/office/powerpoint/2010/main" val="24725803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1492a211-ae15-4ae1-a7a7-bf579c482ea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Démonstration : Activation de Dossiers de travail</a:t>
            </a:r>
            <a:endParaRPr lang="fr-FR" dirty="0"/>
          </a:p>
        </p:txBody>
      </p:sp>
      <p:sp>
        <p:nvSpPr>
          <p:cNvPr id="4" name="Content Placeholder 2"/>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fr-FR" kern="0" dirty="0">
                <a:solidFill>
                  <a:srgbClr val="000000"/>
                </a:solidFill>
              </a:rPr>
              <a:t>Dans cette démonstration, vous voyez comment déployer les Dossiers de travail sur un :</a:t>
            </a:r>
          </a:p>
          <a:p>
            <a:pPr lvl="0"/>
            <a:r>
              <a:rPr lang="fr-FR" kern="0" dirty="0">
                <a:solidFill>
                  <a:srgbClr val="000000"/>
                </a:solidFill>
              </a:rPr>
              <a:t>Périphérique Windows 10 joint au domaine</a:t>
            </a:r>
          </a:p>
          <a:p>
            <a:pPr lvl="0"/>
            <a:r>
              <a:rPr lang="fr-FR" kern="0" dirty="0">
                <a:solidFill>
                  <a:srgbClr val="000000"/>
                </a:solidFill>
              </a:rPr>
              <a:t>Périphérique Windows 10 de groupe de travail</a:t>
            </a:r>
          </a:p>
          <a:p>
            <a:pPr marL="0" lvl="0" indent="0">
              <a:buNone/>
            </a:pPr>
            <a:endParaRPr lang="fr-FR" kern="0" dirty="0">
              <a:solidFill>
                <a:srgbClr val="000000"/>
              </a:solidFill>
            </a:endParaRPr>
          </a:p>
        </p:txBody>
      </p:sp>
    </p:spTree>
    <p:extLst>
      <p:ext uri="{BB962C8B-B14F-4D97-AF65-F5344CB8AC3E}">
        <p14:creationId xmlns:p14="http://schemas.microsoft.com/office/powerpoint/2010/main" val="3075624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dirty="0"/>
          </a:p>
        </p:txBody>
      </p:sp>
      <p:sp>
        <p:nvSpPr>
          <p:cNvPr id="3" name="Text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731444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6b815f6b-9c51-4f3a-803e-ecd54c9b54a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Le système de fichiers FAT</a:t>
            </a:r>
            <a:endParaRPr lang="fr-FR" dirty="0"/>
          </a:p>
        </p:txBody>
      </p:sp>
      <p:sp>
        <p:nvSpPr>
          <p:cNvPr id="4" name="Content Placeholder 2"/>
          <p:cNvSpPr txBox="1">
            <a:spLocks/>
          </p:cNvSpPr>
          <p:nvPr/>
        </p:nvSpPr>
        <p:spPr>
          <a:xfrm>
            <a:off x="458788" y="583891"/>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fr-FR" kern="0" dirty="0">
                <a:solidFill>
                  <a:srgbClr val="000000"/>
                </a:solidFill>
              </a:rPr>
              <a:t>Pris en charge par la plupart des systèmes d’exploitation</a:t>
            </a:r>
          </a:p>
          <a:p>
            <a:pPr lvl="0"/>
            <a:r>
              <a:rPr lang="fr-FR" kern="0" dirty="0">
                <a:solidFill>
                  <a:srgbClr val="000000"/>
                </a:solidFill>
              </a:rPr>
              <a:t>Pour les petits volumes avec une arborescence simple</a:t>
            </a:r>
          </a:p>
          <a:p>
            <a:pPr lvl="0"/>
            <a:r>
              <a:rPr lang="fr-FR" kern="0" dirty="0">
                <a:solidFill>
                  <a:srgbClr val="000000"/>
                </a:solidFill>
              </a:rPr>
              <a:t>Souvent utilisé pour les supports amovibles</a:t>
            </a:r>
          </a:p>
          <a:p>
            <a:pPr lvl="0"/>
            <a:r>
              <a:rPr lang="fr-FR" kern="0" dirty="0">
                <a:solidFill>
                  <a:srgbClr val="000000"/>
                </a:solidFill>
              </a:rPr>
              <a:t>Windows 10 prend en charge FAT, FAT32 et exFAT</a:t>
            </a:r>
          </a:p>
          <a:p>
            <a:pPr lvl="1"/>
            <a:r>
              <a:rPr lang="fr-FR" kern="0" dirty="0">
                <a:solidFill>
                  <a:srgbClr val="000000"/>
                </a:solidFill>
              </a:rPr>
              <a:t>Taille de volume, taille de cluster et nombre de fichiers maximums</a:t>
            </a:r>
          </a:p>
          <a:p>
            <a:pPr lvl="0"/>
            <a:r>
              <a:rPr lang="fr-FR" kern="0" dirty="0">
                <a:solidFill>
                  <a:srgbClr val="000000"/>
                </a:solidFill>
              </a:rPr>
              <a:t>Pas de prise en charge de la sécurité et des autres fonctionnalités NTFS</a:t>
            </a:r>
          </a:p>
        </p:txBody>
      </p:sp>
      <p:pic>
        <p:nvPicPr>
          <p:cNvPr id="3" name="Image 2">
            <a:extLst>
              <a:ext uri="{FF2B5EF4-FFF2-40B4-BE49-F238E27FC236}">
                <a16:creationId xmlns:a16="http://schemas.microsoft.com/office/drawing/2014/main" id="{FD8143A5-E29F-4C09-BF3A-10C8F56CE90D}"/>
              </a:ext>
            </a:extLst>
          </p:cNvPr>
          <p:cNvPicPr>
            <a:picLocks noChangeAspect="1"/>
          </p:cNvPicPr>
          <p:nvPr/>
        </p:nvPicPr>
        <p:blipFill>
          <a:blip r:embed="rId3"/>
          <a:stretch>
            <a:fillRect/>
          </a:stretch>
        </p:blipFill>
        <p:spPr>
          <a:xfrm>
            <a:off x="5009326" y="5348731"/>
            <a:ext cx="4138466" cy="1400175"/>
          </a:xfrm>
          <a:prstGeom prst="rect">
            <a:avLst/>
          </a:prstGeom>
        </p:spPr>
      </p:pic>
    </p:spTree>
    <p:extLst>
      <p:ext uri="{BB962C8B-B14F-4D97-AF65-F5344CB8AC3E}">
        <p14:creationId xmlns:p14="http://schemas.microsoft.com/office/powerpoint/2010/main" val="17678590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b00c5da0-c60b-431f-b19d-5d6719ea03e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Atelier pratique B : Configuration et utilisation de Dossiers de travail</a:t>
            </a:r>
          </a:p>
        </p:txBody>
      </p:sp>
      <p:sp>
        <p:nvSpPr>
          <p:cNvPr id="3" name="Text Placeholder 2"/>
          <p:cNvSpPr>
            <a:spLocks noGrp="1"/>
          </p:cNvSpPr>
          <p:nvPr>
            <p:ph type="body" idx="1"/>
          </p:nvPr>
        </p:nvSpPr>
        <p:spPr/>
        <p:txBody>
          <a:bodyPr/>
          <a:lstStyle/>
          <a:p>
            <a:r>
              <a:rPr lang="fr-FR"/>
              <a:t>Exercice 1 : Configuration de Dossiers de travail</a:t>
            </a:r>
            <a:endParaRPr lang="fr-FR" dirty="0"/>
          </a:p>
        </p:txBody>
      </p:sp>
      <p:sp>
        <p:nvSpPr>
          <p:cNvPr id="4" name="TextBox 3"/>
          <p:cNvSpPr txBox="1"/>
          <p:nvPr/>
        </p:nvSpPr>
        <p:spPr>
          <a:xfrm>
            <a:off x="477076" y="1943773"/>
            <a:ext cx="3146311" cy="523220"/>
          </a:xfrm>
          <a:prstGeom prst="rect">
            <a:avLst/>
          </a:prstGeom>
          <a:noFill/>
        </p:spPr>
        <p:txBody>
          <a:bodyPr vert="horz" wrap="none" rtlCol="0">
            <a:spAutoFit/>
          </a:bodyPr>
          <a:lstStyle/>
          <a:p>
            <a:r>
              <a:rPr lang="fr-FR" sz="2800" dirty="0">
                <a:latin typeface="Segoe UI" panose="020B0502040204020203" pitchFamily="34" charset="0"/>
              </a:rPr>
              <a:t>Informations d’ouverture de session</a:t>
            </a:r>
          </a:p>
        </p:txBody>
      </p:sp>
      <p:sp>
        <p:nvSpPr>
          <p:cNvPr id="5" name="TextBox 4"/>
          <p:cNvSpPr txBox="1"/>
          <p:nvPr/>
        </p:nvSpPr>
        <p:spPr>
          <a:xfrm>
            <a:off x="458788" y="2667310"/>
            <a:ext cx="7946599" cy="3539430"/>
          </a:xfrm>
          <a:prstGeom prst="rect">
            <a:avLst/>
          </a:prstGeom>
          <a:noFill/>
        </p:spPr>
        <p:txBody>
          <a:bodyPr vert="horz" wrap="none" rtlCol="0">
            <a:spAutoFit/>
          </a:bodyPr>
          <a:lstStyle/>
          <a:p>
            <a:r>
              <a:rPr lang="fr-FR" sz="2800" b="0" i="0" u="none" strike="noStrike" baseline="0" noProof="1">
                <a:latin typeface="Segoe UI" panose="020B0502040204020203" pitchFamily="34" charset="0"/>
              </a:rPr>
              <a:t>Ordinateurs virtuels</a:t>
            </a:r>
            <a:r>
              <a:rPr lang="fr-FR" sz="2800" b="0" i="0" u="none" strike="noStrike" noProof="1">
                <a:latin typeface="Segoe UI" panose="020B0502040204020203" pitchFamily="34" charset="0"/>
              </a:rPr>
              <a:t> :</a:t>
            </a:r>
            <a:r>
              <a:rPr lang="fr-FR" sz="2800" b="0" i="0" u="none" strike="noStrike" baseline="0" noProof="1">
                <a:latin typeface="Segoe UI" panose="020B0502040204020203" pitchFamily="34" charset="0"/>
              </a:rPr>
              <a:t> 	</a:t>
            </a:r>
            <a:r>
              <a:rPr lang="fr-FR" sz="2800" b="1" i="0" u="none" strike="noStrike" baseline="0" noProof="1">
                <a:latin typeface="Segoe UI" panose="020B0502040204020203" pitchFamily="34" charset="0"/>
              </a:rPr>
              <a:t>20697-1B-LON-DC1</a:t>
            </a:r>
          </a:p>
          <a:p>
            <a:r>
              <a:rPr lang="fr-FR" noProof="1"/>
              <a:t>				</a:t>
            </a:r>
            <a:r>
              <a:rPr lang="fr-FR" sz="2800" b="1" i="0" u="none" strike="noStrike" baseline="0" noProof="1">
                <a:latin typeface="Segoe UI" panose="020B0502040204020203" pitchFamily="34" charset="0"/>
              </a:rPr>
              <a:t>20697-1B-LON-CL1</a:t>
            </a:r>
          </a:p>
          <a:p>
            <a:r>
              <a:rPr lang="fr-FR" noProof="1"/>
              <a:t>				</a:t>
            </a:r>
            <a:r>
              <a:rPr lang="fr-FR" sz="2800" b="1" i="0" u="none" strike="noStrike" baseline="0" noProof="1">
                <a:latin typeface="Segoe UI" panose="020B0502040204020203" pitchFamily="34" charset="0"/>
              </a:rPr>
              <a:t>20697-1B-LON-CL4</a:t>
            </a:r>
            <a:endParaRPr lang="fr-FR" sz="2800" b="0" i="0" u="none" strike="noStrike" baseline="0" noProof="1">
              <a:latin typeface="Segoe UI" panose="020B0502040204020203" pitchFamily="34" charset="0"/>
            </a:endParaRPr>
          </a:p>
          <a:p>
            <a:r>
              <a:rPr lang="fr-FR" sz="2800" b="0" i="0" u="none" strike="noStrike" baseline="0" noProof="1">
                <a:latin typeface="Segoe UI" panose="020B0502040204020203" pitchFamily="34" charset="0"/>
              </a:rPr>
              <a:t>Noms d’utilisateur : 	</a:t>
            </a:r>
            <a:r>
              <a:rPr lang="fr-FR" sz="2800" b="1" i="0" u="none" strike="noStrike" baseline="0" noProof="1">
                <a:latin typeface="Segoe UI" panose="020B0502040204020203" pitchFamily="34" charset="0"/>
              </a:rPr>
              <a:t>Adatum\Administrateur</a:t>
            </a:r>
            <a:endParaRPr lang="fr-FR" sz="2800" noProof="1">
              <a:latin typeface="Segoe UI" panose="020B0502040204020203" pitchFamily="34" charset="0"/>
            </a:endParaRPr>
          </a:p>
          <a:p>
            <a:r>
              <a:rPr lang="fr-FR" sz="2800" b="1" i="0" u="none" strike="noStrike" baseline="0" noProof="1">
                <a:latin typeface="Segoe UI" panose="020B0502040204020203" pitchFamily="34" charset="0"/>
              </a:rPr>
              <a:t>				Adatum\David</a:t>
            </a:r>
            <a:r>
              <a:rPr lang="fr-FR" noProof="1"/>
              <a:t> </a:t>
            </a:r>
          </a:p>
          <a:p>
            <a:r>
              <a:rPr lang="fr-FR" noProof="1"/>
              <a:t>				</a:t>
            </a:r>
            <a:r>
              <a:rPr lang="fr-FR" sz="2800" b="1" i="0" u="none" strike="noStrike" baseline="0" noProof="1">
                <a:latin typeface="Segoe UI" panose="020B0502040204020203" pitchFamily="34" charset="0"/>
              </a:rPr>
              <a:t>Admin</a:t>
            </a:r>
          </a:p>
          <a:p>
            <a:r>
              <a:rPr lang="fr-FR" sz="2800" b="0" i="0" u="none" strike="noStrike" baseline="0" noProof="1">
                <a:latin typeface="Segoe UI" panose="020B0502040204020203" pitchFamily="34" charset="0"/>
              </a:rPr>
              <a:t>Mot de passe : 		</a:t>
            </a:r>
            <a:r>
              <a:rPr lang="fr-FR" sz="2800" b="1" i="0" u="none" strike="noStrike" baseline="0" noProof="1">
                <a:latin typeface="Segoe UI" panose="020B0502040204020203" pitchFamily="34" charset="0"/>
              </a:rPr>
              <a:t>Pa$$w0rd</a:t>
            </a:r>
            <a:endParaRPr lang="fr-FR" sz="2800" b="0" i="0" u="none" strike="noStrike" baseline="0" noProof="1">
              <a:latin typeface="Segoe UI" panose="020B0502040204020203" pitchFamily="34" charset="0"/>
            </a:endParaRPr>
          </a:p>
          <a:p>
            <a:endParaRPr lang="fr-FR" sz="2800" noProof="1">
              <a:solidFill>
                <a:srgbClr val="000000"/>
              </a:solidFill>
              <a:latin typeface="Segoe UI" panose="020B0502040204020203" pitchFamily="34" charset="0"/>
            </a:endParaRPr>
          </a:p>
        </p:txBody>
      </p:sp>
      <p:sp>
        <p:nvSpPr>
          <p:cNvPr id="6" name="TextBox 5"/>
          <p:cNvSpPr txBox="1"/>
          <p:nvPr/>
        </p:nvSpPr>
        <p:spPr>
          <a:xfrm>
            <a:off x="458788" y="6163356"/>
            <a:ext cx="4529573" cy="523220"/>
          </a:xfrm>
          <a:prstGeom prst="rect">
            <a:avLst/>
          </a:prstGeom>
          <a:noFill/>
        </p:spPr>
        <p:txBody>
          <a:bodyPr vert="horz" wrap="none" rtlCol="0">
            <a:spAutoFit/>
          </a:bodyPr>
          <a:lstStyle/>
          <a:p>
            <a:r>
              <a:rPr lang="fr-FR" sz="2800" dirty="0">
                <a:latin typeface="Segoe UI" panose="020B0502040204020203" pitchFamily="34" charset="0"/>
              </a:rPr>
              <a:t>Durée approximative : 30 minutes</a:t>
            </a:r>
          </a:p>
        </p:txBody>
      </p:sp>
    </p:spTree>
    <p:extLst>
      <p:ext uri="{BB962C8B-B14F-4D97-AF65-F5344CB8AC3E}">
        <p14:creationId xmlns:p14="http://schemas.microsoft.com/office/powerpoint/2010/main" val="1459019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Lab Scenario1698893659">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Scénario de l’atelier pratique</a:t>
            </a:r>
            <a:endParaRPr lang="fr-FR" dirty="0"/>
          </a:p>
        </p:txBody>
      </p:sp>
      <p:sp>
        <p:nvSpPr>
          <p:cNvPr id="4" name="TextBox 3"/>
          <p:cNvSpPr txBox="1"/>
          <p:nvPr/>
        </p:nvSpPr>
        <p:spPr>
          <a:xfrm>
            <a:off x="458788" y="1021215"/>
            <a:ext cx="8119156" cy="4832092"/>
          </a:xfrm>
          <a:prstGeom prst="rect">
            <a:avLst/>
          </a:prstGeom>
          <a:noFill/>
        </p:spPr>
        <p:txBody>
          <a:bodyPr vert="horz" wrap="square" rtlCol="0">
            <a:spAutoFit/>
          </a:bodyPr>
          <a:lstStyle/>
          <a:p>
            <a:pPr>
              <a:spcBef>
                <a:spcPts val="600"/>
              </a:spcBef>
              <a:spcAft>
                <a:spcPts val="800"/>
              </a:spcAft>
            </a:pPr>
            <a:r>
              <a:rPr lang="fr-FR" sz="2800" dirty="0">
                <a:effectLst/>
                <a:latin typeface="Segoe UI" panose="020B0502040204020203" pitchFamily="34" charset="0"/>
              </a:rPr>
              <a:t>A. Datum Corporation utilise l’environnement AD DS. De nombreux utilisateurs accèdent aux données de l’entreprise grâce aux ordinateurs de </a:t>
            </a:r>
            <a:r>
              <a:rPr lang="fr-FR" sz="2800" spc="-10" dirty="0">
                <a:effectLst/>
                <a:latin typeface="Segoe UI" panose="020B0502040204020203" pitchFamily="34" charset="0"/>
              </a:rPr>
              <a:t>l’entreprise, mais un nombre croissant d’utilisateurs </a:t>
            </a:r>
            <a:r>
              <a:rPr lang="fr-FR" sz="2800" dirty="0">
                <a:effectLst/>
                <a:latin typeface="Segoe UI" panose="020B0502040204020203" pitchFamily="34" charset="0"/>
              </a:rPr>
              <a:t>apportent leurs propres périphériques pour travailler. Ils aimeraient avoir accès aux mêmes données à partir de leurs périphériques. Votre tâche est de mettre en place la fonctionnalité Dossiers de travail qui permettra aux utilisateurs de synchroniser leurs données entre les périphériques.</a:t>
            </a:r>
            <a:endParaRPr lang="fr-FR" sz="2800" dirty="0">
              <a:effectLst/>
              <a:latin typeface="Segoe UI"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38135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f2118322-a070-497f-afd1-7c086b1dcaf8">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Contrôle des acquis de l’atelier pratique</a:t>
            </a:r>
            <a:endParaRPr lang="fr-FR" dirty="0"/>
          </a:p>
        </p:txBody>
      </p:sp>
      <p:sp>
        <p:nvSpPr>
          <p:cNvPr id="3" name="Text Placeholder 2"/>
          <p:cNvSpPr>
            <a:spLocks noGrp="1"/>
          </p:cNvSpPr>
          <p:nvPr>
            <p:ph type="body" idx="1"/>
          </p:nvPr>
        </p:nvSpPr>
        <p:spPr/>
        <p:txBody>
          <a:bodyPr/>
          <a:lstStyle/>
          <a:p>
            <a:r>
              <a:rPr lang="fr-FR" dirty="0"/>
              <a:t>Est-ce qu’un utilisateur peut accéder aux mêmes Dossiers de travail depuis des appareils de domaine et des appareils de groupe de travail ?</a:t>
            </a:r>
            <a:r>
              <a:rPr lang="en-US" dirty="0"/>
              <a:t>
</a:t>
            </a:r>
            <a:r>
              <a:rPr lang="fr-FR" dirty="0"/>
              <a:t>Pouvez-vous accéder au contenu des dossiers de travail depuis un périphérique qui ne prend pas en charge la fonctionnalité Dossiers de travail ?</a:t>
            </a:r>
            <a:r>
              <a:rPr lang="en-US" dirty="0"/>
              <a:t>
</a:t>
            </a:r>
            <a:r>
              <a:rPr lang="fr-FR" spc="-30" dirty="0"/>
              <a:t>Le même utilisateur peut-il se connecter à plusieurs dossiers de travail ?</a:t>
            </a:r>
          </a:p>
        </p:txBody>
      </p:sp>
    </p:spTree>
    <p:extLst>
      <p:ext uri="{BB962C8B-B14F-4D97-AF65-F5344CB8AC3E}">
        <p14:creationId xmlns:p14="http://schemas.microsoft.com/office/powerpoint/2010/main" val="12933120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f062666f-36fd-4fc5-a0be-4cdd928c9dd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Leçon 5 : Gestion d’imprimantes</a:t>
            </a:r>
            <a:endParaRPr lang="fr-FR" dirty="0"/>
          </a:p>
        </p:txBody>
      </p:sp>
      <p:sp>
        <p:nvSpPr>
          <p:cNvPr id="3" name="Text Placeholder 2"/>
          <p:cNvSpPr>
            <a:spLocks noGrp="1"/>
          </p:cNvSpPr>
          <p:nvPr>
            <p:ph type="body" idx="1"/>
          </p:nvPr>
        </p:nvSpPr>
        <p:spPr/>
        <p:txBody>
          <a:bodyPr/>
          <a:lstStyle/>
          <a:p>
            <a:r>
              <a:rPr lang="fr-FR" dirty="0"/>
              <a:t>Vue d’ensemble des composants d’impression</a:t>
            </a:r>
          </a:p>
          <a:p>
            <a:r>
              <a:rPr lang="fr-FR" dirty="0"/>
              <a:t>Un pilote d’imprimante de type 4, c’est quoi ?</a:t>
            </a:r>
            <a:r>
              <a:rPr lang="en-US" dirty="0"/>
              <a:t>
</a:t>
            </a:r>
            <a:r>
              <a:rPr lang="fr-FR" spc="-30" dirty="0"/>
              <a:t>Démonstration : ajout et partage d’une imprimante</a:t>
            </a:r>
          </a:p>
          <a:p>
            <a:r>
              <a:rPr lang="fr-FR" dirty="0"/>
              <a:t>Gestion de l’impression côté client</a:t>
            </a:r>
          </a:p>
          <a:p>
            <a:r>
              <a:rPr lang="fr-FR" dirty="0"/>
              <a:t>Gestion des propriétés du serveur d’impression</a:t>
            </a:r>
          </a:p>
        </p:txBody>
      </p:sp>
    </p:spTree>
    <p:extLst>
      <p:ext uri="{BB962C8B-B14F-4D97-AF65-F5344CB8AC3E}">
        <p14:creationId xmlns:p14="http://schemas.microsoft.com/office/powerpoint/2010/main" val="40018871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25d1bfb8-3f56-4956-b04c-762909bcce19">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Vue d’ensemble des composants d’impression</a:t>
            </a:r>
            <a:endParaRPr lang="fr-FR" dirty="0"/>
          </a:p>
        </p:txBody>
      </p:sp>
      <p:sp>
        <p:nvSpPr>
          <p:cNvPr id="4" name="Content Placeholder 2"/>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fr-FR" kern="0" dirty="0">
                <a:solidFill>
                  <a:srgbClr val="000000"/>
                </a:solidFill>
              </a:rPr>
              <a:t>Périphérique d’impression</a:t>
            </a:r>
          </a:p>
          <a:p>
            <a:pPr lvl="1"/>
            <a:r>
              <a:rPr lang="fr-FR" kern="0" dirty="0">
                <a:solidFill>
                  <a:srgbClr val="000000"/>
                </a:solidFill>
              </a:rPr>
              <a:t>Périphérique physique de sortie qui crée un travail d’impression</a:t>
            </a:r>
          </a:p>
          <a:p>
            <a:pPr lvl="0"/>
            <a:r>
              <a:rPr lang="fr-FR" kern="0" dirty="0">
                <a:solidFill>
                  <a:srgbClr val="000000"/>
                </a:solidFill>
              </a:rPr>
              <a:t>Port d’impression</a:t>
            </a:r>
          </a:p>
          <a:p>
            <a:pPr lvl="1"/>
            <a:r>
              <a:rPr lang="fr-FR" kern="0" spc="-30" dirty="0">
                <a:solidFill>
                  <a:srgbClr val="000000"/>
                </a:solidFill>
              </a:rPr>
              <a:t>Port via lequel le périphérique d’impression est connecté</a:t>
            </a:r>
          </a:p>
          <a:p>
            <a:pPr lvl="0"/>
            <a:r>
              <a:rPr lang="fr-FR" kern="0" dirty="0">
                <a:solidFill>
                  <a:srgbClr val="000000"/>
                </a:solidFill>
              </a:rPr>
              <a:t>Imprimante</a:t>
            </a:r>
          </a:p>
          <a:p>
            <a:pPr lvl="1"/>
            <a:r>
              <a:rPr lang="fr-FR" kern="0" dirty="0">
                <a:solidFill>
                  <a:srgbClr val="000000"/>
                </a:solidFill>
              </a:rPr>
              <a:t>Représentation du périphérique d’impression par Windows 10</a:t>
            </a:r>
          </a:p>
          <a:p>
            <a:pPr lvl="0"/>
            <a:r>
              <a:rPr lang="fr-FR" kern="0" dirty="0">
                <a:solidFill>
                  <a:srgbClr val="000000"/>
                </a:solidFill>
              </a:rPr>
              <a:t>Pilote d’imprimante</a:t>
            </a:r>
          </a:p>
          <a:p>
            <a:pPr lvl="1"/>
            <a:r>
              <a:rPr lang="fr-FR" kern="0" dirty="0">
                <a:solidFill>
                  <a:srgbClr val="000000"/>
                </a:solidFill>
              </a:rPr>
              <a:t>Utilisé pour communiquer avec le périphérique d’impression et traiter les travaux d’impression </a:t>
            </a:r>
          </a:p>
        </p:txBody>
      </p:sp>
    </p:spTree>
    <p:extLst>
      <p:ext uri="{BB962C8B-B14F-4D97-AF65-F5344CB8AC3E}">
        <p14:creationId xmlns:p14="http://schemas.microsoft.com/office/powerpoint/2010/main" val="983008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278e30c2-12f0-4a11-ade9-83fea36847e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Qu’est-ce qu’un pilote d’imprimante de type 4 ?</a:t>
            </a:r>
            <a:endParaRPr lang="fr-FR" dirty="0"/>
          </a:p>
        </p:txBody>
      </p:sp>
      <p:sp>
        <p:nvSpPr>
          <p:cNvPr id="4" name="Content Placeholder 2"/>
          <p:cNvSpPr txBox="1">
            <a:spLocks/>
          </p:cNvSpPr>
          <p:nvPr/>
        </p:nvSpPr>
        <p:spPr>
          <a:xfrm>
            <a:off x="419600" y="1021215"/>
            <a:ext cx="755282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fr-FR" kern="0" dirty="0">
                <a:solidFill>
                  <a:srgbClr val="000000"/>
                </a:solidFill>
              </a:rPr>
              <a:t>Avantages des pilotes d’imprimante de type 4 :</a:t>
            </a:r>
          </a:p>
          <a:p>
            <a:pPr lvl="1"/>
            <a:r>
              <a:rPr lang="fr-FR" sz="2100" kern="0" dirty="0">
                <a:solidFill>
                  <a:srgbClr val="000000"/>
                </a:solidFill>
              </a:rPr>
              <a:t>Un seul pilote de type 4 peut prendre en charge </a:t>
            </a:r>
            <a:br>
              <a:rPr lang="fr-FR" sz="2100" kern="0" dirty="0">
                <a:solidFill>
                  <a:srgbClr val="000000"/>
                </a:solidFill>
              </a:rPr>
            </a:br>
            <a:r>
              <a:rPr lang="fr-FR" sz="2100" kern="0" dirty="0">
                <a:solidFill>
                  <a:srgbClr val="000000"/>
                </a:solidFill>
              </a:rPr>
              <a:t>plusieurs périphériques</a:t>
            </a:r>
          </a:p>
          <a:p>
            <a:pPr lvl="1"/>
            <a:r>
              <a:rPr lang="fr-FR" sz="2100" kern="0" dirty="0">
                <a:solidFill>
                  <a:srgbClr val="000000"/>
                </a:solidFill>
              </a:rPr>
              <a:t>Fichiers de pilotes isolés pour </a:t>
            </a:r>
            <a:br>
              <a:rPr lang="fr-FR" sz="2100" kern="0" dirty="0">
                <a:solidFill>
                  <a:srgbClr val="000000"/>
                </a:solidFill>
              </a:rPr>
            </a:br>
            <a:r>
              <a:rPr lang="fr-FR" sz="2100" kern="0" dirty="0">
                <a:solidFill>
                  <a:srgbClr val="000000"/>
                </a:solidFill>
              </a:rPr>
              <a:t>lutter contre les conflits au </a:t>
            </a:r>
            <a:br>
              <a:rPr lang="fr-FR" sz="2100" kern="0" dirty="0">
                <a:solidFill>
                  <a:srgbClr val="000000"/>
                </a:solidFill>
              </a:rPr>
            </a:br>
            <a:r>
              <a:rPr lang="fr-FR" sz="2100" kern="0" dirty="0">
                <a:solidFill>
                  <a:srgbClr val="000000"/>
                </a:solidFill>
              </a:rPr>
              <a:t>niveau des noms de fichiers</a:t>
            </a:r>
          </a:p>
          <a:p>
            <a:pPr lvl="1"/>
            <a:r>
              <a:rPr lang="fr-FR" sz="2100" kern="0" dirty="0">
                <a:solidFill>
                  <a:srgbClr val="000000"/>
                </a:solidFill>
              </a:rPr>
              <a:t>Les clients téléchargent </a:t>
            </a:r>
            <a:br>
              <a:rPr lang="fr-FR" sz="2100" kern="0" dirty="0">
                <a:solidFill>
                  <a:srgbClr val="000000"/>
                </a:solidFill>
              </a:rPr>
            </a:br>
            <a:r>
              <a:rPr lang="fr-FR" sz="2100" kern="0" dirty="0">
                <a:solidFill>
                  <a:srgbClr val="000000"/>
                </a:solidFill>
              </a:rPr>
              <a:t>les pilotes depuis </a:t>
            </a:r>
            <a:br>
              <a:rPr lang="fr-FR" sz="2100" kern="0" dirty="0">
                <a:solidFill>
                  <a:srgbClr val="000000"/>
                </a:solidFill>
              </a:rPr>
            </a:br>
            <a:r>
              <a:rPr lang="fr-FR" sz="2100" kern="0" dirty="0">
                <a:solidFill>
                  <a:srgbClr val="000000"/>
                </a:solidFill>
              </a:rPr>
              <a:t>Windows Update</a:t>
            </a:r>
          </a:p>
          <a:p>
            <a:pPr lvl="1"/>
            <a:r>
              <a:rPr lang="fr-FR" sz="2100" kern="0" dirty="0">
                <a:solidFill>
                  <a:srgbClr val="000000"/>
                </a:solidFill>
              </a:rPr>
              <a:t>Packages de pilotes plus </a:t>
            </a:r>
            <a:br>
              <a:rPr lang="fr-FR" sz="2100" kern="0" dirty="0">
                <a:solidFill>
                  <a:srgbClr val="000000"/>
                </a:solidFill>
              </a:rPr>
            </a:br>
            <a:r>
              <a:rPr lang="fr-FR" sz="2100" kern="0" dirty="0">
                <a:solidFill>
                  <a:srgbClr val="000000"/>
                </a:solidFill>
              </a:rPr>
              <a:t>petits, plus rapides </a:t>
            </a:r>
            <a:br>
              <a:rPr lang="fr-FR" sz="2100" kern="0" dirty="0">
                <a:solidFill>
                  <a:srgbClr val="000000"/>
                </a:solidFill>
              </a:rPr>
            </a:br>
            <a:r>
              <a:rPr lang="fr-FR" sz="2100" kern="0" dirty="0">
                <a:solidFill>
                  <a:srgbClr val="000000"/>
                </a:solidFill>
              </a:rPr>
              <a:t>à installer</a:t>
            </a:r>
          </a:p>
          <a:p>
            <a:pPr lvl="1"/>
            <a:r>
              <a:rPr lang="fr-FR" sz="2100" kern="0" dirty="0">
                <a:solidFill>
                  <a:srgbClr val="000000"/>
                </a:solidFill>
              </a:rPr>
              <a:t>Déploiement indépendant </a:t>
            </a:r>
            <a:br>
              <a:rPr lang="fr-FR" sz="2100" kern="0" dirty="0">
                <a:solidFill>
                  <a:srgbClr val="000000"/>
                </a:solidFill>
              </a:rPr>
            </a:br>
            <a:r>
              <a:rPr lang="fr-FR" sz="2100" kern="0" dirty="0">
                <a:solidFill>
                  <a:srgbClr val="000000"/>
                </a:solidFill>
              </a:rPr>
              <a:t>du pilote d’imprimante et </a:t>
            </a:r>
            <a:br>
              <a:rPr lang="fr-FR" sz="2100" kern="0" dirty="0">
                <a:solidFill>
                  <a:srgbClr val="000000"/>
                </a:solidFill>
              </a:rPr>
            </a:br>
            <a:r>
              <a:rPr lang="fr-FR" sz="2100" kern="0" dirty="0">
                <a:solidFill>
                  <a:srgbClr val="000000"/>
                </a:solidFill>
              </a:rPr>
              <a:t>de l’interface utilisateur </a:t>
            </a:r>
            <a:br>
              <a:rPr lang="fr-FR" sz="2100" kern="0" dirty="0">
                <a:solidFill>
                  <a:srgbClr val="000000"/>
                </a:solidFill>
              </a:rPr>
            </a:br>
            <a:r>
              <a:rPr lang="fr-FR" sz="2100" kern="0" dirty="0">
                <a:solidFill>
                  <a:srgbClr val="000000"/>
                </a:solidFill>
              </a:rPr>
              <a:t>de l’imprimante</a:t>
            </a:r>
          </a:p>
          <a:p>
            <a:pPr lvl="1"/>
            <a:endParaRPr lang="fr-FR" kern="0" dirty="0">
              <a:solidFill>
                <a:srgbClr val="000000"/>
              </a:solidFill>
            </a:endParaRPr>
          </a:p>
          <a:p>
            <a:pPr lvl="0"/>
            <a:endParaRPr lang="fr-FR" kern="0" dirty="0">
              <a:solidFill>
                <a:srgbClr val="000000"/>
              </a:solidFill>
            </a:endParaRPr>
          </a:p>
        </p:txBody>
      </p:sp>
      <p:pic>
        <p:nvPicPr>
          <p:cNvPr id="5" name="Picture 2" descr="Capture d’écran représentant l’onglet Général des propriétés de Microsoft Paper Specification (XPS) Document Writer avec la section Modèle encadrée. Le modèle est Microsoft XPS Document Writer v4, ce qui indique qu’il s’agit d’un pilote d’imprimante de type 4.&#1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100" y="2120490"/>
            <a:ext cx="4178300" cy="45835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bwMode="auto">
          <a:xfrm>
            <a:off x="4834754" y="4432799"/>
            <a:ext cx="2571771" cy="197849"/>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spTree>
    <p:extLst>
      <p:ext uri="{BB962C8B-B14F-4D97-AF65-F5344CB8AC3E}">
        <p14:creationId xmlns:p14="http://schemas.microsoft.com/office/powerpoint/2010/main" val="9615587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c987ae39-f103-45a8-be41-a7278222db6d">
    <p:spTree>
      <p:nvGrpSpPr>
        <p:cNvPr id="1" name=""/>
        <p:cNvGrpSpPr/>
        <p:nvPr/>
      </p:nvGrpSpPr>
      <p:grpSpPr>
        <a:xfrm>
          <a:off x="0" y="0"/>
          <a:ext cx="0" cy="0"/>
          <a:chOff x="0" y="0"/>
          <a:chExt cx="0" cy="0"/>
        </a:xfrm>
      </p:grpSpPr>
      <p:sp>
        <p:nvSpPr>
          <p:cNvPr id="2" name="Title 1"/>
          <p:cNvSpPr>
            <a:spLocks noGrp="1"/>
          </p:cNvSpPr>
          <p:nvPr>
            <p:ph type="title"/>
          </p:nvPr>
        </p:nvSpPr>
        <p:spPr>
          <a:xfrm>
            <a:off x="460375" y="-2"/>
            <a:ext cx="8350250" cy="740664"/>
          </a:xfrm>
        </p:spPr>
        <p:txBody>
          <a:bodyPr/>
          <a:lstStyle/>
          <a:p>
            <a:r>
              <a:rPr lang="fr-FR" sz="2700" dirty="0"/>
              <a:t>Démonstration : Ajout et partage d’une imprimante</a:t>
            </a:r>
          </a:p>
        </p:txBody>
      </p:sp>
      <p:sp>
        <p:nvSpPr>
          <p:cNvPr id="4" name="Content Placeholder 2"/>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fr-FR" kern="0" dirty="0">
                <a:solidFill>
                  <a:srgbClr val="000000"/>
                </a:solidFill>
              </a:rPr>
              <a:t>Dans cette démonstration, vous allez apprendre à :</a:t>
            </a:r>
          </a:p>
          <a:p>
            <a:pPr lvl="0"/>
            <a:r>
              <a:rPr lang="fr-FR" kern="0" dirty="0">
                <a:solidFill>
                  <a:srgbClr val="000000"/>
                </a:solidFill>
              </a:rPr>
              <a:t>Ajouter une imprimante</a:t>
            </a:r>
          </a:p>
          <a:p>
            <a:pPr lvl="0"/>
            <a:r>
              <a:rPr lang="fr-FR" kern="0" dirty="0">
                <a:solidFill>
                  <a:srgbClr val="000000"/>
                </a:solidFill>
              </a:rPr>
              <a:t>Partager une imprimante</a:t>
            </a:r>
          </a:p>
          <a:p>
            <a:pPr lvl="0"/>
            <a:r>
              <a:rPr lang="fr-FR" kern="0" dirty="0">
                <a:solidFill>
                  <a:srgbClr val="000000"/>
                </a:solidFill>
              </a:rPr>
              <a:t>Modifier la sécurité d’une imprimante</a:t>
            </a:r>
          </a:p>
          <a:p>
            <a:pPr lvl="0"/>
            <a:r>
              <a:rPr lang="fr-FR" kern="0" dirty="0">
                <a:solidFill>
                  <a:srgbClr val="000000"/>
                </a:solidFill>
              </a:rPr>
              <a:t>Configurer les propriétés avancées</a:t>
            </a:r>
          </a:p>
          <a:p>
            <a:pPr marL="0" lvl="0" indent="0">
              <a:buNone/>
            </a:pPr>
            <a:endParaRPr lang="fr-FR" kern="0" dirty="0">
              <a:solidFill>
                <a:srgbClr val="000000"/>
              </a:solidFill>
            </a:endParaRPr>
          </a:p>
        </p:txBody>
      </p:sp>
    </p:spTree>
    <p:extLst>
      <p:ext uri="{BB962C8B-B14F-4D97-AF65-F5344CB8AC3E}">
        <p14:creationId xmlns:p14="http://schemas.microsoft.com/office/powerpoint/2010/main" val="5714134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dirty="0"/>
          </a:p>
        </p:txBody>
      </p:sp>
      <p:sp>
        <p:nvSpPr>
          <p:cNvPr id="3" name="Text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3038624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30c75fc9-2008-4298-9792-78a33e5f0a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Gestion de l’impression côté client</a:t>
            </a:r>
            <a:endParaRPr lang="fr-FR" dirty="0"/>
          </a:p>
        </p:txBody>
      </p:sp>
      <p:sp>
        <p:nvSpPr>
          <p:cNvPr id="4" name="Content Placeholder 2"/>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fr-FR" sz="2200" kern="0" dirty="0">
                <a:solidFill>
                  <a:srgbClr val="000000"/>
                </a:solidFill>
              </a:rPr>
              <a:t>Vous pouvez gérer les tâches d’impression côté client typiques suivantes :</a:t>
            </a:r>
          </a:p>
          <a:p>
            <a:pPr lvl="1"/>
            <a:r>
              <a:rPr lang="fr-FR" sz="1800" kern="0" dirty="0">
                <a:solidFill>
                  <a:srgbClr val="000000"/>
                </a:solidFill>
              </a:rPr>
              <a:t>Modification des propriétés de l’imprimante</a:t>
            </a:r>
          </a:p>
          <a:p>
            <a:pPr lvl="1"/>
            <a:r>
              <a:rPr lang="fr-FR" sz="1800" kern="0" dirty="0">
                <a:solidFill>
                  <a:srgbClr val="000000"/>
                </a:solidFill>
              </a:rPr>
              <a:t>Sélectionner une imprimante par défaut</a:t>
            </a:r>
          </a:p>
          <a:p>
            <a:pPr lvl="1"/>
            <a:r>
              <a:rPr lang="fr-FR" sz="1800" kern="0" dirty="0">
                <a:solidFill>
                  <a:srgbClr val="000000"/>
                </a:solidFill>
              </a:rPr>
              <a:t>Voir et gérer la file d’attente à l’impression</a:t>
            </a:r>
          </a:p>
          <a:p>
            <a:pPr lvl="1"/>
            <a:r>
              <a:rPr lang="fr-FR" sz="1800" kern="0" dirty="0">
                <a:solidFill>
                  <a:srgbClr val="000000"/>
                </a:solidFill>
              </a:rPr>
              <a:t>Interrompre ou reprendre un travail d’impression</a:t>
            </a:r>
          </a:p>
          <a:p>
            <a:pPr lvl="1"/>
            <a:r>
              <a:rPr lang="fr-FR" sz="1800" kern="0" spc="-30" dirty="0">
                <a:solidFill>
                  <a:srgbClr val="000000"/>
                </a:solidFill>
              </a:rPr>
              <a:t>Mettre en pause, reprendre, recommencer ou annuler un travail d’impression</a:t>
            </a:r>
          </a:p>
          <a:p>
            <a:pPr lvl="1"/>
            <a:r>
              <a:rPr lang="fr-FR" sz="1800" kern="0" spc="-40" dirty="0">
                <a:solidFill>
                  <a:srgbClr val="000000"/>
                </a:solidFill>
              </a:rPr>
              <a:t>Changer l’ordre des tâches d’impression dans une file d’attente à l’impression.</a:t>
            </a:r>
            <a:endParaRPr lang="fr-FR" sz="2000" kern="0" spc="-40" dirty="0">
              <a:solidFill>
                <a:srgbClr val="000000"/>
              </a:solidFill>
            </a:endParaRPr>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67" y="6486525"/>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descr="Capture d’écran de la fenêtre de file d’attente d’impression pour Printer1, qui est en pause. Il y a deux tâches d’impression dans la file. Le menu contextuel pour le travail d’impression Sans titre s’affiche. Les options du menu sont Pause, Redémarrer, Annuler et Propriétés.&#10;&#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156" y="4062412"/>
            <a:ext cx="6057900" cy="260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44482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f7209a6f-abad-4a68-b9f8-df4bad6616f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Gestion de l’impression côté client</a:t>
            </a:r>
            <a:endParaRPr lang="fr-FR" dirty="0"/>
          </a:p>
        </p:txBody>
      </p:sp>
      <p:grpSp>
        <p:nvGrpSpPr>
          <p:cNvPr id="4" name="Group 3" descr="Captures d’écran de la fenêtre Propriétés de Printer1 et de la fenêtre File d’attente d’impression. Dans la fenêtre Propriétés de Printer1, l’utilisateur a sélectionné l’onglet Avancé. Vous avez le choix entre plusieurs options pour Toujours disponible ou Disponible depuis, accompagnées d’une zone de liste déroulante pour l’heure. Il existe également une zone de liste déroulante pour Priorité, qui affiche actuellement 1. Le nom du pilote est Microsoft XPS Document Writer v4. La file d’attente imprime les documents pour que le programme termine l’impression plus rapidement. L’option Démarrer l’impression immédiatement est sélectionnée. De plus, la case à cocher Imprimer d’abord les documents mis en attente est sélectionnée. Dans la fenêtre File d’attente d’impression, l’utilisateur a ouvert le menu Imprimante. Les options disponibles sont les suivantes : Définir comme imprimante par défaut, Préférences de l’impression…, Interrompre l’impression, Annuler toutes les impressions, Partage…, Utiliser l’imprimante hors connexion et Propriétés.&#10;&#10;"/>
          <p:cNvGrpSpPr/>
          <p:nvPr/>
        </p:nvGrpSpPr>
        <p:grpSpPr>
          <a:xfrm>
            <a:off x="85367" y="1031017"/>
            <a:ext cx="8320102" cy="5826983"/>
            <a:chOff x="85367" y="1031017"/>
            <a:chExt cx="8320102" cy="5826983"/>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 y="1031017"/>
              <a:ext cx="6067425"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725" y="6486524"/>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367" y="6486525"/>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6065" y="2354991"/>
              <a:ext cx="3919404" cy="4317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564591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4c7c886d-73c1-43ae-971e-b0e8137cf9c8">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Le système de fichiers NTFS</a:t>
            </a:r>
            <a:endParaRPr lang="fr-FR" dirty="0"/>
          </a:p>
        </p:txBody>
      </p:sp>
      <p:sp>
        <p:nvSpPr>
          <p:cNvPr id="4" name="Content Placeholder 2"/>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fr-FR" kern="0" dirty="0">
                <a:solidFill>
                  <a:srgbClr val="000000"/>
                </a:solidFill>
              </a:rPr>
              <a:t>Système de fichiers par défaut dans Windows 10</a:t>
            </a:r>
          </a:p>
          <a:p>
            <a:pPr lvl="0"/>
            <a:r>
              <a:rPr lang="fr-FR" kern="0" dirty="0">
                <a:solidFill>
                  <a:srgbClr val="000000"/>
                </a:solidFill>
              </a:rPr>
              <a:t>Prend en charge de nombreuses fonctionnalités non disponible avec FAT</a:t>
            </a:r>
          </a:p>
          <a:p>
            <a:pPr lvl="1"/>
            <a:r>
              <a:rPr lang="fr-FR" kern="0" dirty="0">
                <a:solidFill>
                  <a:srgbClr val="000000"/>
                </a:solidFill>
              </a:rPr>
              <a:t>Sécurité et audit </a:t>
            </a:r>
          </a:p>
          <a:p>
            <a:pPr lvl="1"/>
            <a:r>
              <a:rPr lang="fr-FR" kern="0" dirty="0">
                <a:solidFill>
                  <a:srgbClr val="000000"/>
                </a:solidFill>
              </a:rPr>
              <a:t>Grands volumes </a:t>
            </a:r>
          </a:p>
          <a:p>
            <a:pPr lvl="1"/>
            <a:r>
              <a:rPr lang="fr-FR" kern="0" dirty="0">
                <a:solidFill>
                  <a:srgbClr val="000000"/>
                </a:solidFill>
              </a:rPr>
              <a:t>Quotas </a:t>
            </a:r>
          </a:p>
          <a:p>
            <a:pPr lvl="1"/>
            <a:r>
              <a:rPr lang="fr-FR" kern="0" dirty="0">
                <a:solidFill>
                  <a:srgbClr val="000000"/>
                </a:solidFill>
              </a:rPr>
              <a:t>Compression</a:t>
            </a:r>
          </a:p>
          <a:p>
            <a:pPr lvl="1"/>
            <a:r>
              <a:rPr lang="fr-FR" kern="0" dirty="0">
                <a:solidFill>
                  <a:srgbClr val="000000"/>
                </a:solidFill>
              </a:rPr>
              <a:t>Chiffrement</a:t>
            </a:r>
          </a:p>
          <a:p>
            <a:pPr lvl="1"/>
            <a:r>
              <a:rPr lang="fr-FR" kern="0" dirty="0">
                <a:solidFill>
                  <a:srgbClr val="000000"/>
                </a:solidFill>
              </a:rPr>
              <a:t>Fiabilité : </a:t>
            </a:r>
            <a:r>
              <a:rPr lang="fr-FR" sz="1600" dirty="0"/>
              <a:t>utilise un fichier journal et des </a:t>
            </a:r>
          </a:p>
          <a:p>
            <a:pPr marL="288925" lvl="1" indent="0">
              <a:buNone/>
            </a:pPr>
            <a:r>
              <a:rPr lang="fr-FR" sz="1600" dirty="0"/>
              <a:t>informations de point de contrôle pour restaurer </a:t>
            </a:r>
          </a:p>
          <a:p>
            <a:pPr marL="288925" lvl="1" indent="0">
              <a:buNone/>
            </a:pPr>
            <a:r>
              <a:rPr lang="fr-FR" sz="1600" dirty="0"/>
              <a:t>la cohérence du système de fichiers </a:t>
            </a:r>
          </a:p>
          <a:p>
            <a:pPr marL="288925" lvl="1" indent="0">
              <a:buNone/>
            </a:pPr>
            <a:r>
              <a:rPr lang="fr-FR" sz="1600" dirty="0"/>
              <a:t>au redémarrage </a:t>
            </a:r>
            <a:r>
              <a:rPr lang="fr-FR" sz="1400" dirty="0"/>
              <a:t>de l’ordinateur. </a:t>
            </a:r>
            <a:endParaRPr lang="fr-FR" kern="0" dirty="0">
              <a:solidFill>
                <a:srgbClr val="000000"/>
              </a:solidFill>
            </a:endParaRPr>
          </a:p>
          <a:p>
            <a:pPr lvl="1"/>
            <a:r>
              <a:rPr lang="fr-FR" kern="0" dirty="0">
                <a:solidFill>
                  <a:srgbClr val="000000"/>
                </a:solidFill>
              </a:rPr>
              <a:t>Autres fonctionnalités </a:t>
            </a:r>
          </a:p>
          <a:p>
            <a:pPr marL="288925" lvl="1" indent="0">
              <a:buNone/>
            </a:pPr>
            <a:r>
              <a:rPr lang="fr-FR" kern="0" dirty="0">
                <a:solidFill>
                  <a:srgbClr val="000000"/>
                </a:solidFill>
              </a:rPr>
              <a:t>avancées</a:t>
            </a:r>
          </a:p>
        </p:txBody>
      </p:sp>
      <p:pic>
        <p:nvPicPr>
          <p:cNvPr id="5" name="Picture 2" descr="Capture d’écran des propriétés d’un volume NTFS, sur laquelle les fonctionnalités spécifiques à un volume NTFS sont marquées. L’onglet Quota, l’onglet Sécurité, la case Compresser le lecteur de disque pour libérer de l’espace disque et la case Autoriser l’indexation du contenu des fichiers de ce lecteur en plus des propriétés de fichier (cette case est sélectionnée) ont été mis en surbrillance.&#1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909" y="2000207"/>
            <a:ext cx="4284325" cy="47339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bwMode="auto">
          <a:xfrm>
            <a:off x="8277170" y="2559930"/>
            <a:ext cx="592851" cy="232833"/>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sp>
        <p:nvSpPr>
          <p:cNvPr id="7" name="Rectangle 6"/>
          <p:cNvSpPr/>
          <p:nvPr/>
        </p:nvSpPr>
        <p:spPr bwMode="auto">
          <a:xfrm>
            <a:off x="7309306" y="2374281"/>
            <a:ext cx="609600" cy="254000"/>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sp>
        <p:nvSpPr>
          <p:cNvPr id="8" name="Rectangle 7"/>
          <p:cNvSpPr/>
          <p:nvPr/>
        </p:nvSpPr>
        <p:spPr bwMode="auto">
          <a:xfrm flipV="1">
            <a:off x="5329819" y="5464251"/>
            <a:ext cx="3958974" cy="745067"/>
          </a:xfrm>
          <a:prstGeom prst="rect">
            <a:avLst/>
          </a:prstGeom>
          <a:noFill/>
          <a:ln w="381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spTree>
    <p:extLst>
      <p:ext uri="{BB962C8B-B14F-4D97-AF65-F5344CB8AC3E}">
        <p14:creationId xmlns:p14="http://schemas.microsoft.com/office/powerpoint/2010/main" val="783151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16efe753-7eac-4a36-9ebd-10d49e039ca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Gestion des propriétés du serveur d’impression</a:t>
            </a:r>
            <a:endParaRPr lang="fr-FR" dirty="0"/>
          </a:p>
        </p:txBody>
      </p:sp>
      <p:sp>
        <p:nvSpPr>
          <p:cNvPr id="4" name="Content Placeholder 2"/>
          <p:cNvSpPr txBox="1">
            <a:spLocks/>
          </p:cNvSpPr>
          <p:nvPr/>
        </p:nvSpPr>
        <p:spPr>
          <a:xfrm>
            <a:off x="458787" y="1021215"/>
            <a:ext cx="8504237"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fr-FR" sz="2400" kern="0" spc="-50" dirty="0">
                <a:solidFill>
                  <a:srgbClr val="000000"/>
                </a:solidFill>
              </a:rPr>
              <a:t>Gestion des serveurs d’impression avec la Gestion d’impression</a:t>
            </a:r>
          </a:p>
          <a:p>
            <a:pPr lvl="1"/>
            <a:r>
              <a:rPr lang="fr-FR" sz="2000" kern="0" dirty="0">
                <a:solidFill>
                  <a:srgbClr val="000000"/>
                </a:solidFill>
              </a:rPr>
              <a:t>Ajouter et supprimer des imprimantes, ajouter et gérer des pilotes</a:t>
            </a:r>
          </a:p>
          <a:p>
            <a:pPr lvl="1"/>
            <a:r>
              <a:rPr lang="fr-FR" sz="2000" kern="0" dirty="0">
                <a:solidFill>
                  <a:srgbClr val="000000"/>
                </a:solidFill>
              </a:rPr>
              <a:t>Gérer des files d’attente d’impression et modifier l’état de l’imprimante</a:t>
            </a:r>
          </a:p>
          <a:p>
            <a:pPr lvl="1"/>
            <a:r>
              <a:rPr lang="fr-FR" sz="2000" kern="0" dirty="0">
                <a:solidFill>
                  <a:srgbClr val="000000"/>
                </a:solidFill>
              </a:rPr>
              <a:t>Créer des filtres personnalisés</a:t>
            </a:r>
          </a:p>
        </p:txBody>
      </p:sp>
      <p:pic>
        <p:nvPicPr>
          <p:cNvPr id="5" name="Picture 4" descr="La diapositive comprend du texte et une capture d’écran de la Console de gestion de l’impression. La Console de gestion de l’impression a trois serveurs d’impression : LON-CL2 (local), LON-CL1 et lon-dc1. Le nœud Imprimantes sur LON-CL1 est sélectionné et toutes les imprimantes de ce serveur d’impression sont listées.&#1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900" y="3009671"/>
            <a:ext cx="7016100" cy="3683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38324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5ff0e800-a662-4687-9079-0d5cc8d21fc2">
    <p:spTree>
      <p:nvGrpSpPr>
        <p:cNvPr id="1" name=""/>
        <p:cNvGrpSpPr/>
        <p:nvPr/>
      </p:nvGrpSpPr>
      <p:grpSpPr>
        <a:xfrm>
          <a:off x="0" y="0"/>
          <a:ext cx="0" cy="0"/>
          <a:chOff x="0" y="0"/>
          <a:chExt cx="0" cy="0"/>
        </a:xfrm>
      </p:grpSpPr>
      <p:sp>
        <p:nvSpPr>
          <p:cNvPr id="2" name="Title 1"/>
          <p:cNvSpPr>
            <a:spLocks noGrp="1"/>
          </p:cNvSpPr>
          <p:nvPr>
            <p:ph type="title"/>
          </p:nvPr>
        </p:nvSpPr>
        <p:spPr>
          <a:xfrm>
            <a:off x="460375" y="-2"/>
            <a:ext cx="8578850" cy="740664"/>
          </a:xfrm>
        </p:spPr>
        <p:txBody>
          <a:bodyPr/>
          <a:lstStyle/>
          <a:p>
            <a:r>
              <a:rPr lang="fr-FR" sz="2500" noProof="1"/>
              <a:t>Atelier pratique C : Installation et gestion d’une imprimante</a:t>
            </a:r>
          </a:p>
        </p:txBody>
      </p:sp>
      <p:sp>
        <p:nvSpPr>
          <p:cNvPr id="3" name="Text Placeholder 2"/>
          <p:cNvSpPr>
            <a:spLocks noGrp="1"/>
          </p:cNvSpPr>
          <p:nvPr>
            <p:ph type="body" idx="1"/>
          </p:nvPr>
        </p:nvSpPr>
        <p:spPr/>
        <p:txBody>
          <a:bodyPr/>
          <a:lstStyle/>
          <a:p>
            <a:r>
              <a:rPr lang="fr-FR" noProof="1"/>
              <a:t>Exercice 1 : Gérer et utiliser une imprimante</a:t>
            </a:r>
          </a:p>
        </p:txBody>
      </p:sp>
      <p:sp>
        <p:nvSpPr>
          <p:cNvPr id="4" name="TextBox 3"/>
          <p:cNvSpPr txBox="1"/>
          <p:nvPr/>
        </p:nvSpPr>
        <p:spPr>
          <a:xfrm>
            <a:off x="458788" y="2208949"/>
            <a:ext cx="5839163" cy="523220"/>
          </a:xfrm>
          <a:prstGeom prst="rect">
            <a:avLst/>
          </a:prstGeom>
          <a:noFill/>
        </p:spPr>
        <p:txBody>
          <a:bodyPr vert="horz" wrap="none" rtlCol="0">
            <a:spAutoFit/>
          </a:bodyPr>
          <a:lstStyle/>
          <a:p>
            <a:r>
              <a:rPr lang="fr-FR" sz="2800" noProof="1">
                <a:latin typeface="Segoe UI" panose="020B0502040204020203" pitchFamily="34" charset="0"/>
              </a:rPr>
              <a:t>Informations d’ouverture de session</a:t>
            </a:r>
          </a:p>
        </p:txBody>
      </p:sp>
      <p:sp>
        <p:nvSpPr>
          <p:cNvPr id="5" name="TextBox 4"/>
          <p:cNvSpPr txBox="1"/>
          <p:nvPr/>
        </p:nvSpPr>
        <p:spPr>
          <a:xfrm>
            <a:off x="458788" y="3060627"/>
            <a:ext cx="8028352" cy="3108543"/>
          </a:xfrm>
          <a:prstGeom prst="rect">
            <a:avLst/>
          </a:prstGeom>
          <a:noFill/>
        </p:spPr>
        <p:txBody>
          <a:bodyPr vert="horz" wrap="none" rtlCol="0">
            <a:spAutoFit/>
          </a:bodyPr>
          <a:lstStyle/>
          <a:p>
            <a:r>
              <a:rPr lang="fr-FR" sz="2800" b="0" i="0" u="none" strike="noStrike" baseline="0" noProof="1">
                <a:latin typeface="Segoe UI" panose="020B0502040204020203" pitchFamily="34" charset="0"/>
              </a:rPr>
              <a:t>Ordinateurs virtuels</a:t>
            </a:r>
            <a:r>
              <a:rPr lang="fr-FR" sz="2800" b="0" i="0" u="none" strike="noStrike" noProof="1">
                <a:latin typeface="Segoe UI" panose="020B0502040204020203" pitchFamily="34" charset="0"/>
              </a:rPr>
              <a:t> :</a:t>
            </a:r>
            <a:r>
              <a:rPr lang="fr-FR" sz="2800" b="0" i="0" u="none" strike="noStrike" baseline="0" noProof="1">
                <a:latin typeface="Segoe UI" panose="020B0502040204020203" pitchFamily="34" charset="0"/>
              </a:rPr>
              <a:t> 	</a:t>
            </a:r>
            <a:r>
              <a:rPr lang="fr-FR" sz="2800" b="1" i="0" u="none" strike="noStrike" baseline="0" noProof="1">
                <a:latin typeface="Segoe UI" panose="020B0502040204020203" pitchFamily="34" charset="0"/>
              </a:rPr>
              <a:t>20697-1B-LON-DC1</a:t>
            </a:r>
          </a:p>
          <a:p>
            <a:r>
              <a:rPr lang="fr-FR" noProof="1"/>
              <a:t>				</a:t>
            </a:r>
            <a:r>
              <a:rPr lang="fr-FR" sz="2800" b="1" i="0" u="none" strike="noStrike" baseline="0" noProof="1">
                <a:latin typeface="Segoe UI" panose="020B0502040204020203" pitchFamily="34" charset="0"/>
              </a:rPr>
              <a:t>20697-1B-LON-CL1</a:t>
            </a:r>
          </a:p>
          <a:p>
            <a:r>
              <a:rPr lang="fr-FR" noProof="1"/>
              <a:t>				</a:t>
            </a:r>
            <a:r>
              <a:rPr lang="fr-FR" sz="2800" b="1" i="0" u="none" strike="noStrike" baseline="0" noProof="1">
                <a:latin typeface="Segoe UI" panose="020B0502040204020203" pitchFamily="34" charset="0"/>
              </a:rPr>
              <a:t>20697-1B-LON-CL2</a:t>
            </a:r>
          </a:p>
          <a:p>
            <a:r>
              <a:rPr lang="fr-FR" sz="2800" b="0" i="0" u="none" strike="noStrike" baseline="0" noProof="1">
                <a:latin typeface="Segoe UI" panose="020B0502040204020203" pitchFamily="34" charset="0"/>
              </a:rPr>
              <a:t>Noms d’utilisateur : 	</a:t>
            </a:r>
            <a:r>
              <a:rPr lang="fr-FR" sz="2800" b="1" i="0" u="none" strike="noStrike" baseline="0" noProof="1">
                <a:latin typeface="Segoe UI" panose="020B0502040204020203" pitchFamily="34" charset="0"/>
              </a:rPr>
              <a:t>Adatum\Administrateur</a:t>
            </a:r>
            <a:r>
              <a:rPr lang="fr-FR" noProof="1"/>
              <a:t> </a:t>
            </a:r>
          </a:p>
          <a:p>
            <a:r>
              <a:rPr lang="fr-FR" noProof="1"/>
              <a:t>				</a:t>
            </a:r>
            <a:r>
              <a:rPr lang="fr-FR" sz="2800" b="1" i="0" u="none" strike="noStrike" baseline="0" noProof="1">
                <a:latin typeface="Segoe UI" panose="020B0502040204020203" pitchFamily="34" charset="0"/>
              </a:rPr>
              <a:t>Adatum\Marie</a:t>
            </a:r>
            <a:r>
              <a:rPr lang="fr-FR" noProof="1"/>
              <a:t> </a:t>
            </a:r>
          </a:p>
          <a:p>
            <a:r>
              <a:rPr lang="fr-FR" sz="2800" b="0" i="0" u="none" strike="noStrike" baseline="0" noProof="1">
                <a:latin typeface="Segoe UI" panose="020B0502040204020203" pitchFamily="34" charset="0"/>
              </a:rPr>
              <a:t>Mot de passe : 		</a:t>
            </a:r>
            <a:r>
              <a:rPr lang="fr-FR" sz="2800" b="1" i="0" u="none" strike="noStrike" baseline="0" noProof="1">
                <a:latin typeface="Segoe UI" panose="020B0502040204020203" pitchFamily="34" charset="0"/>
              </a:rPr>
              <a:t>Pa$$w0rd</a:t>
            </a:r>
            <a:endParaRPr lang="fr-FR" sz="2800" b="0" i="0" u="none" strike="noStrike" baseline="0" noProof="1">
              <a:latin typeface="Segoe UI" panose="020B0502040204020203" pitchFamily="34" charset="0"/>
            </a:endParaRPr>
          </a:p>
          <a:p>
            <a:endParaRPr lang="fr-FR" sz="2800" noProof="1">
              <a:solidFill>
                <a:srgbClr val="000000"/>
              </a:solidFill>
              <a:latin typeface="Segoe UI" panose="020B0502040204020203" pitchFamily="34" charset="0"/>
            </a:endParaRPr>
          </a:p>
        </p:txBody>
      </p:sp>
      <p:sp>
        <p:nvSpPr>
          <p:cNvPr id="6" name="TextBox 5"/>
          <p:cNvSpPr txBox="1"/>
          <p:nvPr/>
        </p:nvSpPr>
        <p:spPr>
          <a:xfrm>
            <a:off x="458788" y="6163356"/>
            <a:ext cx="5495863" cy="523220"/>
          </a:xfrm>
          <a:prstGeom prst="rect">
            <a:avLst/>
          </a:prstGeom>
          <a:noFill/>
        </p:spPr>
        <p:txBody>
          <a:bodyPr vert="horz" wrap="none" rtlCol="0">
            <a:spAutoFit/>
          </a:bodyPr>
          <a:lstStyle/>
          <a:p>
            <a:r>
              <a:rPr lang="fr-FR" sz="2800" noProof="1">
                <a:latin typeface="Segoe UI" panose="020B0502040204020203" pitchFamily="34" charset="0"/>
              </a:rPr>
              <a:t>Durée approximative : 20 minutes</a:t>
            </a:r>
          </a:p>
        </p:txBody>
      </p:sp>
    </p:spTree>
    <p:extLst>
      <p:ext uri="{BB962C8B-B14F-4D97-AF65-F5344CB8AC3E}">
        <p14:creationId xmlns:p14="http://schemas.microsoft.com/office/powerpoint/2010/main" val="39937203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Lab Scenario324135319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Scénario de l’atelier pratique</a:t>
            </a:r>
            <a:endParaRPr lang="fr-FR" dirty="0"/>
          </a:p>
        </p:txBody>
      </p:sp>
      <p:sp>
        <p:nvSpPr>
          <p:cNvPr id="4" name="TextBox 3"/>
          <p:cNvSpPr txBox="1"/>
          <p:nvPr/>
        </p:nvSpPr>
        <p:spPr>
          <a:xfrm>
            <a:off x="458788" y="1021215"/>
            <a:ext cx="8119156" cy="5524500"/>
          </a:xfrm>
          <a:prstGeom prst="rect">
            <a:avLst/>
          </a:prstGeom>
          <a:noFill/>
        </p:spPr>
        <p:txBody>
          <a:bodyPr vert="horz" wrap="square" rtlCol="0">
            <a:spAutoFit/>
          </a:bodyPr>
          <a:lstStyle/>
          <a:p>
            <a:pPr>
              <a:spcBef>
                <a:spcPts val="600"/>
              </a:spcBef>
              <a:spcAft>
                <a:spcPts val="800"/>
              </a:spcAft>
            </a:pPr>
            <a:r>
              <a:rPr lang="fr-FR" sz="2800" dirty="0">
                <a:effectLst/>
                <a:latin typeface="Segoe UI" panose="020B0502040204020203" pitchFamily="34" charset="0"/>
              </a:rPr>
              <a:t>Les utilisateurs marketing souhaitent ajouter et partager leur imprimante locale. Vous avez besoin de leur montrer l’utilisation de Périphériques et imprimantes et de Gestion de l’impression pour ajouter, partager et gérer une imprimante. Vous devez également leur montrer comment limiter l’accès à une imprimante partagée.</a:t>
            </a:r>
            <a:endParaRPr lang="fr-FR" sz="2800" dirty="0">
              <a:effectLst/>
              <a:latin typeface="Segoe UI"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403807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3b041fda-547b-43c5-9475-d869f80d2f98">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Contrôle des acquis de l’atelier pratique</a:t>
            </a:r>
            <a:endParaRPr lang="fr-FR" dirty="0"/>
          </a:p>
        </p:txBody>
      </p:sp>
      <p:sp>
        <p:nvSpPr>
          <p:cNvPr id="3" name="Text Placeholder 2"/>
          <p:cNvSpPr>
            <a:spLocks noGrp="1"/>
          </p:cNvSpPr>
          <p:nvPr>
            <p:ph type="body" idx="1"/>
          </p:nvPr>
        </p:nvSpPr>
        <p:spPr/>
        <p:txBody>
          <a:bodyPr/>
          <a:lstStyle/>
          <a:p>
            <a:r>
              <a:rPr lang="fr-FR" dirty="0"/>
              <a:t>Savoir lister les imprimantes connectées à un ordinateur ?</a:t>
            </a:r>
            <a:r>
              <a:rPr lang="en-US" dirty="0"/>
              <a:t>
</a:t>
            </a:r>
            <a:r>
              <a:rPr lang="fr-FR" dirty="0"/>
              <a:t>Par défaut, qui peut imprimer sur une imprimante récemment créée ?</a:t>
            </a:r>
            <a:r>
              <a:rPr lang="en-US" dirty="0"/>
              <a:t>
</a:t>
            </a:r>
            <a:r>
              <a:rPr lang="fr-FR" dirty="0"/>
              <a:t>Savoir identifier l’imprimante par défaut ?</a:t>
            </a:r>
          </a:p>
        </p:txBody>
      </p:sp>
    </p:spTree>
    <p:extLst>
      <p:ext uri="{BB962C8B-B14F-4D97-AF65-F5344CB8AC3E}">
        <p14:creationId xmlns:p14="http://schemas.microsoft.com/office/powerpoint/2010/main" val="1058851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Module_Revie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Révisions du module et éléments à retenir</a:t>
            </a:r>
            <a:endParaRPr lang="fr-FR" dirty="0"/>
          </a:p>
        </p:txBody>
      </p:sp>
      <p:sp>
        <p:nvSpPr>
          <p:cNvPr id="3" name="Text Placeholder 2"/>
          <p:cNvSpPr>
            <a:spLocks noGrp="1"/>
          </p:cNvSpPr>
          <p:nvPr>
            <p:ph type="body" idx="1"/>
          </p:nvPr>
        </p:nvSpPr>
        <p:spPr/>
        <p:txBody>
          <a:bodyPr/>
          <a:lstStyle/>
          <a:p>
            <a:r>
              <a:rPr lang="fr-FR" dirty="0"/>
              <a:t>Questions de contrôle des acquis </a:t>
            </a:r>
          </a:p>
          <a:p>
            <a:r>
              <a:rPr lang="fr-FR" dirty="0"/>
              <a:t>Méthode conseillée</a:t>
            </a:r>
          </a:p>
        </p:txBody>
      </p:sp>
    </p:spTree>
    <p:extLst>
      <p:ext uri="{BB962C8B-B14F-4D97-AF65-F5344CB8AC3E}">
        <p14:creationId xmlns:p14="http://schemas.microsoft.com/office/powerpoint/2010/main" val="30703333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dirty="0"/>
          </a:p>
        </p:txBody>
      </p:sp>
      <p:sp>
        <p:nvSpPr>
          <p:cNvPr id="3" name="Text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845318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3E0B2D-2C9E-423D-A171-64CAE93E29BC}"/>
              </a:ext>
            </a:extLst>
          </p:cNvPr>
          <p:cNvSpPr>
            <a:spLocks noGrp="1"/>
          </p:cNvSpPr>
          <p:nvPr>
            <p:ph type="title"/>
          </p:nvPr>
        </p:nvSpPr>
        <p:spPr>
          <a:xfrm>
            <a:off x="685006" y="1417980"/>
            <a:ext cx="7773988" cy="3313045"/>
          </a:xfrm>
        </p:spPr>
        <p:txBody>
          <a:bodyPr/>
          <a:lstStyle/>
          <a:p>
            <a:r>
              <a:rPr lang="fr-FR" dirty="0">
                <a:solidFill>
                  <a:schemeClr val="tx1"/>
                </a:solidFill>
              </a:rPr>
              <a:t>Convertir FAT en NTFS</a:t>
            </a:r>
            <a:br>
              <a:rPr lang="fr-FR" dirty="0">
                <a:solidFill>
                  <a:schemeClr val="tx1"/>
                </a:solidFill>
              </a:rPr>
            </a:br>
            <a:br>
              <a:rPr lang="fr-FR" dirty="0">
                <a:solidFill>
                  <a:schemeClr val="tx1"/>
                </a:solidFill>
              </a:rPr>
            </a:br>
            <a:br>
              <a:rPr lang="fr-FR" dirty="0">
                <a:solidFill>
                  <a:schemeClr val="tx1"/>
                </a:solidFill>
              </a:rPr>
            </a:br>
            <a:br>
              <a:rPr lang="fr-FR" dirty="0">
                <a:solidFill>
                  <a:schemeClr val="tx1"/>
                </a:solidFill>
              </a:rPr>
            </a:br>
            <a:r>
              <a:rPr lang="fr-FR" dirty="0">
                <a:solidFill>
                  <a:schemeClr val="tx1"/>
                </a:solidFill>
              </a:rPr>
              <a:t>C:\&gt;convert     E:      /</a:t>
            </a:r>
            <a:r>
              <a:rPr lang="fr-FR" dirty="0" err="1">
                <a:solidFill>
                  <a:schemeClr val="tx1"/>
                </a:solidFill>
              </a:rPr>
              <a:t>fs:ntfs</a:t>
            </a:r>
            <a:endParaRPr lang="fr-FR" dirty="0">
              <a:solidFill>
                <a:schemeClr val="tx1"/>
              </a:solidFill>
            </a:endParaRPr>
          </a:p>
        </p:txBody>
      </p:sp>
    </p:spTree>
    <p:extLst>
      <p:ext uri="{BB962C8B-B14F-4D97-AF65-F5344CB8AC3E}">
        <p14:creationId xmlns:p14="http://schemas.microsoft.com/office/powerpoint/2010/main" val="1359535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3c65190f-0c8d-49bf-8479-4ff8dcef448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Le système de fichiers ReFS</a:t>
            </a:r>
            <a:endParaRPr lang="fr-FR" dirty="0"/>
          </a:p>
        </p:txBody>
      </p:sp>
      <p:sp>
        <p:nvSpPr>
          <p:cNvPr id="4" name="Content Placeholder 2"/>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fr-FR" sz="2500" kern="0" noProof="1">
                <a:solidFill>
                  <a:srgbClr val="000000"/>
                </a:solidFill>
              </a:rPr>
              <a:t>Offre les hauts plus niveaux de résilience et d’évolutivité</a:t>
            </a:r>
          </a:p>
          <a:p>
            <a:pPr lvl="0"/>
            <a:r>
              <a:rPr lang="fr-FR" sz="2500" kern="0" noProof="1">
                <a:solidFill>
                  <a:srgbClr val="000000"/>
                </a:solidFill>
              </a:rPr>
              <a:t>Peut uniquement être utilisé sur des espaces de stockage miroir</a:t>
            </a:r>
          </a:p>
          <a:p>
            <a:pPr lvl="1"/>
            <a:r>
              <a:rPr lang="fr-FR" sz="2100" kern="0" noProof="1">
                <a:solidFill>
                  <a:srgbClr val="000000"/>
                </a:solidFill>
              </a:rPr>
              <a:t>Détecte et corrige automatiquement </a:t>
            </a:r>
            <a:br>
              <a:rPr lang="fr-FR" sz="2100" kern="0" noProof="1">
                <a:solidFill>
                  <a:srgbClr val="000000"/>
                </a:solidFill>
              </a:rPr>
            </a:br>
            <a:r>
              <a:rPr lang="fr-FR" sz="2100" kern="0" noProof="1">
                <a:solidFill>
                  <a:srgbClr val="000000"/>
                </a:solidFill>
              </a:rPr>
              <a:t>les erreurs</a:t>
            </a:r>
          </a:p>
          <a:p>
            <a:pPr lvl="1"/>
            <a:r>
              <a:rPr lang="fr-FR" sz="2100" kern="0" spc="-30" noProof="1">
                <a:solidFill>
                  <a:srgbClr val="000000"/>
                </a:solidFill>
              </a:rPr>
              <a:t>Miroir bidirectionnel ou tridirectionnel</a:t>
            </a:r>
          </a:p>
          <a:p>
            <a:pPr lvl="0"/>
            <a:r>
              <a:rPr lang="fr-FR" sz="2500" kern="0" noProof="1">
                <a:solidFill>
                  <a:srgbClr val="000000"/>
                </a:solidFill>
              </a:rPr>
              <a:t>Prend en charge la sécurité </a:t>
            </a:r>
            <a:br>
              <a:rPr lang="fr-FR" sz="2500" kern="0" noProof="1">
                <a:solidFill>
                  <a:srgbClr val="000000"/>
                </a:solidFill>
              </a:rPr>
            </a:br>
            <a:r>
              <a:rPr lang="fr-FR" sz="2500" kern="0" noProof="1">
                <a:solidFill>
                  <a:srgbClr val="000000"/>
                </a:solidFill>
              </a:rPr>
              <a:t>et l’audit</a:t>
            </a:r>
          </a:p>
          <a:p>
            <a:pPr lvl="0"/>
            <a:r>
              <a:rPr lang="fr-FR" sz="2500" kern="0" noProof="1">
                <a:solidFill>
                  <a:srgbClr val="000000"/>
                </a:solidFill>
              </a:rPr>
              <a:t>Ne prend pas en charge :</a:t>
            </a:r>
          </a:p>
          <a:p>
            <a:pPr lvl="1"/>
            <a:r>
              <a:rPr lang="fr-FR" sz="2100" kern="0" noProof="1">
                <a:solidFill>
                  <a:srgbClr val="000000"/>
                </a:solidFill>
              </a:rPr>
              <a:t>Compression</a:t>
            </a:r>
          </a:p>
          <a:p>
            <a:pPr lvl="1"/>
            <a:r>
              <a:rPr lang="fr-FR" sz="2100" kern="0" noProof="1">
                <a:solidFill>
                  <a:srgbClr val="000000"/>
                </a:solidFill>
              </a:rPr>
              <a:t>Quotas</a:t>
            </a:r>
          </a:p>
          <a:p>
            <a:pPr lvl="1"/>
            <a:r>
              <a:rPr lang="fr-FR" sz="2100" kern="0" noProof="1">
                <a:solidFill>
                  <a:srgbClr val="000000"/>
                </a:solidFill>
              </a:rPr>
              <a:t>Chiffrement</a:t>
            </a:r>
          </a:p>
          <a:p>
            <a:pPr lvl="1"/>
            <a:r>
              <a:rPr lang="fr-FR" sz="2100" kern="0" noProof="1">
                <a:solidFill>
                  <a:srgbClr val="000000"/>
                </a:solidFill>
              </a:rPr>
              <a:t>La réduction de volume</a:t>
            </a:r>
          </a:p>
        </p:txBody>
      </p:sp>
      <p:pic>
        <p:nvPicPr>
          <p:cNvPr id="5" name="Picture 2" descr="Capture d’écran des propriétés du volume Resilient File System (ReFS).&#10;&#10;Capture d’écran des propriétés du volume Resilient File System (ReFS). L’onglet Général est sélectionné et les autres onglets disponibles sont ReadyBoost, Versions précédentes, Personnaliser, Outils, Matériel, Partage et Sécurité. Le type est Disque local et le système de fichiers est ReFS. L’espace utilisé est 646 Mo et l’espace libre est 124 Go. La case Autoriser l’indexation du contenu des fichiers de ce lecteur en plus des propriétés de fichier est sélectionnée.&#1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6674" y="2400875"/>
            <a:ext cx="3647326" cy="44571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715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E3724E-EF81-4537-BF5F-2F72B4E289F4}"/>
              </a:ext>
            </a:extLst>
          </p:cNvPr>
          <p:cNvSpPr>
            <a:spLocks noGrp="1"/>
          </p:cNvSpPr>
          <p:nvPr>
            <p:ph type="title"/>
          </p:nvPr>
        </p:nvSpPr>
        <p:spPr/>
        <p:txBody>
          <a:bodyPr/>
          <a:lstStyle/>
          <a:p>
            <a:endParaRPr lang="fr-FR"/>
          </a:p>
        </p:txBody>
      </p:sp>
      <p:pic>
        <p:nvPicPr>
          <p:cNvPr id="3" name="Image 2">
            <a:extLst>
              <a:ext uri="{FF2B5EF4-FFF2-40B4-BE49-F238E27FC236}">
                <a16:creationId xmlns:a16="http://schemas.microsoft.com/office/drawing/2014/main" id="{7C179348-B9BA-4D4B-9226-C889104CC6A8}"/>
              </a:ext>
            </a:extLst>
          </p:cNvPr>
          <p:cNvPicPr>
            <a:picLocks noChangeAspect="1"/>
          </p:cNvPicPr>
          <p:nvPr/>
        </p:nvPicPr>
        <p:blipFill>
          <a:blip r:embed="rId2"/>
          <a:stretch>
            <a:fillRect/>
          </a:stretch>
        </p:blipFill>
        <p:spPr>
          <a:xfrm>
            <a:off x="460374" y="834265"/>
            <a:ext cx="7744615" cy="4890674"/>
          </a:xfrm>
          <a:prstGeom prst="rect">
            <a:avLst/>
          </a:prstGeom>
        </p:spPr>
      </p:pic>
    </p:spTree>
    <p:extLst>
      <p:ext uri="{BB962C8B-B14F-4D97-AF65-F5344CB8AC3E}">
        <p14:creationId xmlns:p14="http://schemas.microsoft.com/office/powerpoint/2010/main" val="2057315232"/>
      </p:ext>
    </p:extLst>
  </p:cSld>
  <p:clrMapOvr>
    <a:masterClrMapping/>
  </p:clrMapOvr>
</p:sld>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9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0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1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2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3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4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5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6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7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8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9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20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21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22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3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24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5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26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27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8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29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30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31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32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33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34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35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36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37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38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39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40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1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42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43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44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45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46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47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48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49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50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51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52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53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54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55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56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58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60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61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61.xml><?xml version="1.0" encoding="utf-8"?>
<a:theme xmlns:a="http://schemas.openxmlformats.org/drawingml/2006/main" name="62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6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8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00FD361A5D66459E54F66904DB5DA1" ma:contentTypeVersion="6" ma:contentTypeDescription="Crée un document." ma:contentTypeScope="" ma:versionID="1db5d6f312485b7a45d4c49fb1d34b4e">
  <xsd:schema xmlns:xsd="http://www.w3.org/2001/XMLSchema" xmlns:xs="http://www.w3.org/2001/XMLSchema" xmlns:p="http://schemas.microsoft.com/office/2006/metadata/properties" xmlns:ns2="f618cc8f-373e-47ef-b411-b37b18605527" targetNamespace="http://schemas.microsoft.com/office/2006/metadata/properties" ma:root="true" ma:fieldsID="07ee01aa4da17830ff6f88d9ed5d2308" ns2:_="">
    <xsd:import namespace="f618cc8f-373e-47ef-b411-b37b1860552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18cc8f-373e-47ef-b411-b37b186055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2BFE7B4-18A5-4491-98CB-CB5CD28E7806}"/>
</file>

<file path=customXml/itemProps2.xml><?xml version="1.0" encoding="utf-8"?>
<ds:datastoreItem xmlns:ds="http://schemas.openxmlformats.org/officeDocument/2006/customXml" ds:itemID="{6AFC7F60-7E38-4CFE-9BF4-1B5E4EB735E2}"/>
</file>

<file path=customXml/itemProps3.xml><?xml version="1.0" encoding="utf-8"?>
<ds:datastoreItem xmlns:ds="http://schemas.openxmlformats.org/officeDocument/2006/customXml" ds:itemID="{6139DBB6-D084-4129-94AC-F0C429DAC658}"/>
</file>

<file path=docProps/app.xml><?xml version="1.0" encoding="utf-8"?>
<Properties xmlns="http://schemas.openxmlformats.org/officeDocument/2006/extended-properties" xmlns:vt="http://schemas.openxmlformats.org/officeDocument/2006/docPropsVTypes">
  <Template>NG_MOC_Core_ModuleNew</Template>
  <TotalTime>0</TotalTime>
  <Words>4355</Words>
  <Application>Microsoft Office PowerPoint</Application>
  <PresentationFormat>Affichage à l'écran (4:3)</PresentationFormat>
  <Paragraphs>936</Paragraphs>
  <Slides>65</Slides>
  <Notes>63</Notes>
  <HiddenSlides>6</HiddenSlides>
  <MMClips>0</MMClips>
  <ScaleCrop>false</ScaleCrop>
  <HeadingPairs>
    <vt:vector size="6" baseType="variant">
      <vt:variant>
        <vt:lpstr>Polices utilisées</vt:lpstr>
      </vt:variant>
      <vt:variant>
        <vt:i4>6</vt:i4>
      </vt:variant>
      <vt:variant>
        <vt:lpstr>Thème</vt:lpstr>
      </vt:variant>
      <vt:variant>
        <vt:i4>61</vt:i4>
      </vt:variant>
      <vt:variant>
        <vt:lpstr>Titres des diapositives</vt:lpstr>
      </vt:variant>
      <vt:variant>
        <vt:i4>65</vt:i4>
      </vt:variant>
    </vt:vector>
  </HeadingPairs>
  <TitlesOfParts>
    <vt:vector size="132" baseType="lpstr">
      <vt:lpstr>Segoe UI</vt:lpstr>
      <vt:lpstr>Calibri</vt:lpstr>
      <vt:lpstr>Verdana</vt:lpstr>
      <vt:lpstr>Arial</vt:lpstr>
      <vt:lpstr>Symbol</vt:lpstr>
      <vt:lpstr>Wingdings</vt:lpstr>
      <vt:lpstr>NG_MOC_Core_ModuleNew2</vt:lpstr>
      <vt:lpstr>1_NG_MOC_Core_ModuleNew2</vt:lpstr>
      <vt:lpstr>2_NG_MOC_Core_ModuleNew2</vt:lpstr>
      <vt:lpstr>3_NG_MOC_Core_ModuleNew2</vt:lpstr>
      <vt:lpstr>4_NG_MOC_Core_ModuleNew2</vt:lpstr>
      <vt:lpstr>5_NG_MOC_Core_ModuleNew2</vt:lpstr>
      <vt:lpstr>6_NG_MOC_Core_ModuleNew2</vt:lpstr>
      <vt:lpstr>7_NG_MOC_Core_ModuleNew2</vt:lpstr>
      <vt:lpstr>8_NG_MOC_Core_ModuleNew2</vt:lpstr>
      <vt:lpstr>9_NG_MOC_Core_ModuleNew2</vt:lpstr>
      <vt:lpstr>10_NG_MOC_Core_ModuleNew2</vt:lpstr>
      <vt:lpstr>11_NG_MOC_Core_ModuleNew2</vt:lpstr>
      <vt:lpstr>12_NG_MOC_Core_ModuleNew2</vt:lpstr>
      <vt:lpstr>13_NG_MOC_Core_ModuleNew2</vt:lpstr>
      <vt:lpstr>14_NG_MOC_Core_ModuleNew2</vt:lpstr>
      <vt:lpstr>15_NG_MOC_Core_ModuleNew2</vt:lpstr>
      <vt:lpstr>16_NG_MOC_Core_ModuleNew2</vt:lpstr>
      <vt:lpstr>17_NG_MOC_Core_ModuleNew2</vt:lpstr>
      <vt:lpstr>18_NG_MOC_Core_ModuleNew2</vt:lpstr>
      <vt:lpstr>19_NG_MOC_Core_ModuleNew2</vt:lpstr>
      <vt:lpstr>20_NG_MOC_Core_ModuleNew2</vt:lpstr>
      <vt:lpstr>21_NG_MOC_Core_ModuleNew2</vt:lpstr>
      <vt:lpstr>22_NG_MOC_Core_ModuleNew2</vt:lpstr>
      <vt:lpstr>23_NG_MOC_Core_ModuleNew2</vt:lpstr>
      <vt:lpstr>24_NG_MOC_Core_ModuleNew2</vt:lpstr>
      <vt:lpstr>25_NG_MOC_Core_ModuleNew2</vt:lpstr>
      <vt:lpstr>26_NG_MOC_Core_ModuleNew2</vt:lpstr>
      <vt:lpstr>27_NG_MOC_Core_ModuleNew2</vt:lpstr>
      <vt:lpstr>28_NG_MOC_Core_ModuleNew2</vt:lpstr>
      <vt:lpstr>29_NG_MOC_Core_ModuleNew2</vt:lpstr>
      <vt:lpstr>30_NG_MOC_Core_ModuleNew2</vt:lpstr>
      <vt:lpstr>31_NG_MOC_Core_ModuleNew2</vt:lpstr>
      <vt:lpstr>32_NG_MOC_Core_ModuleNew2</vt:lpstr>
      <vt:lpstr>33_NG_MOC_Core_ModuleNew2</vt:lpstr>
      <vt:lpstr>34_NG_MOC_Core_ModuleNew2</vt:lpstr>
      <vt:lpstr>35_NG_MOC_Core_ModuleNew2</vt:lpstr>
      <vt:lpstr>36_NG_MOC_Core_ModuleNew2</vt:lpstr>
      <vt:lpstr>37_NG_MOC_Core_ModuleNew2</vt:lpstr>
      <vt:lpstr>38_NG_MOC_Core_ModuleNew2</vt:lpstr>
      <vt:lpstr>39_NG_MOC_Core_ModuleNew2</vt:lpstr>
      <vt:lpstr>40_NG_MOC_Core_ModuleNew2</vt:lpstr>
      <vt:lpstr>41_NG_MOC_Core_ModuleNew2</vt:lpstr>
      <vt:lpstr>42_NG_MOC_Core_ModuleNew2</vt:lpstr>
      <vt:lpstr>43_NG_MOC_Core_ModuleNew2</vt:lpstr>
      <vt:lpstr>44_NG_MOC_Core_ModuleNew2</vt:lpstr>
      <vt:lpstr>45_NG_MOC_Core_ModuleNew2</vt:lpstr>
      <vt:lpstr>46_NG_MOC_Core_ModuleNew2</vt:lpstr>
      <vt:lpstr>47_NG_MOC_Core_ModuleNew2</vt:lpstr>
      <vt:lpstr>48_NG_MOC_Core_ModuleNew2</vt:lpstr>
      <vt:lpstr>49_NG_MOC_Core_ModuleNew2</vt:lpstr>
      <vt:lpstr>50_NG_MOC_Core_ModuleNew2</vt:lpstr>
      <vt:lpstr>51_NG_MOC_Core_ModuleNew2</vt:lpstr>
      <vt:lpstr>52_NG_MOC_Core_ModuleNew2</vt:lpstr>
      <vt:lpstr>53_NG_MOC_Core_ModuleNew2</vt:lpstr>
      <vt:lpstr>54_NG_MOC_Core_ModuleNew2</vt:lpstr>
      <vt:lpstr>55_NG_MOC_Core_ModuleNew2</vt:lpstr>
      <vt:lpstr>56_NG_MOC_Core_ModuleNew2</vt:lpstr>
      <vt:lpstr>58_NG_MOC_Core_ModuleNew2</vt:lpstr>
      <vt:lpstr>60_NG_MOC_Core_ModuleNew2</vt:lpstr>
      <vt:lpstr>61_NG_MOC_Core_ModuleNew2</vt:lpstr>
      <vt:lpstr>62_NG_MOC_Core_ModuleNew2</vt:lpstr>
      <vt:lpstr>Module 4</vt:lpstr>
      <vt:lpstr>Vue d’ensemble du module</vt:lpstr>
      <vt:lpstr>Leçon 1 : Vue d’ensemble des systèmes de fichiers</vt:lpstr>
      <vt:lpstr>Présentation PowerPoint</vt:lpstr>
      <vt:lpstr>Le système de fichiers FAT</vt:lpstr>
      <vt:lpstr>Le système de fichiers NTFS</vt:lpstr>
      <vt:lpstr>Convertir FAT en NTFS    C:\&gt;convert     E:      /fs:ntfs</vt:lpstr>
      <vt:lpstr>Le système de fichiers ReFS</vt:lpstr>
      <vt:lpstr>Présentation PowerPoint</vt:lpstr>
      <vt:lpstr>Démonstration : Travailler avec des systèmes de fichiers dans Windows 10</vt:lpstr>
      <vt:lpstr>Leçon 2 : Configuration et gestion d’un accès aux fichiers</vt:lpstr>
      <vt:lpstr>Outils utilisés pour gérer les fichiers et les dossiers</vt:lpstr>
      <vt:lpstr>Outils utilisés pour gérer les fichiers et les dossiers</vt:lpstr>
      <vt:lpstr>Outils utilisés pour gérer les fichiers et les dossiers</vt:lpstr>
      <vt:lpstr>SID : identificateur de sécurité</vt:lpstr>
      <vt:lpstr>Autorisations des fichiers et dossiers</vt:lpstr>
      <vt:lpstr>Autorisations des fichiers et dossiers</vt:lpstr>
      <vt:lpstr>Lecture</vt:lpstr>
      <vt:lpstr>Présentation PowerPoint</vt:lpstr>
      <vt:lpstr>Aperçu des autorisations d’héritage</vt:lpstr>
      <vt:lpstr>Implémenter des conditions pour limiter l’accès aux fichiers et aux dossiers</vt:lpstr>
      <vt:lpstr>Implémenter des conditions pour limiter l’accès aux fichiers et aux dossiers</vt:lpstr>
      <vt:lpstr>Démonstration : Sécuriser les fichiers et les dossiers grâce aux autorisations de fichiers</vt:lpstr>
      <vt:lpstr>Présentation PowerPoint</vt:lpstr>
      <vt:lpstr>Autorisations effectives</vt:lpstr>
      <vt:lpstr>Autorisations effectives</vt:lpstr>
      <vt:lpstr>Copier et déplacer des fichiers</vt:lpstr>
      <vt:lpstr>Copier et déplacer des fichiers</vt:lpstr>
      <vt:lpstr>Leçon 3 : Configurer et gérer les dossiers partagés</vt:lpstr>
      <vt:lpstr>Que sont les dossiers partagés ?</vt:lpstr>
      <vt:lpstr>Méthodes pour partager des dossiers</vt:lpstr>
      <vt:lpstr>Méthodes pour partager des dossiers</vt:lpstr>
      <vt:lpstr>Méthodes pour partager des dossiers</vt:lpstr>
      <vt:lpstr>Méthodes pour partager des dossiers</vt:lpstr>
      <vt:lpstr>Propriétés du dossier partagé</vt:lpstr>
      <vt:lpstr>Propriétés du dossier partagé</vt:lpstr>
      <vt:lpstr>Discussion : Combiner les autorisations du Dossier partagé et du fichier NTFS</vt:lpstr>
      <vt:lpstr>Démonstration : Partager des dossiers</vt:lpstr>
      <vt:lpstr>Présentation PowerPoint</vt:lpstr>
      <vt:lpstr>Atelier pratique A : Configurer et gérer les autorisations et les partages</vt:lpstr>
      <vt:lpstr>Scénario de l’atelier pratique</vt:lpstr>
      <vt:lpstr>Contrôle des acquis de l’atelier pratique</vt:lpstr>
      <vt:lpstr>Leçon 4 : Dossiers de travail</vt:lpstr>
      <vt:lpstr>Que sont les dossiers de travail ?</vt:lpstr>
      <vt:lpstr>Composants de Dossiers de travail</vt:lpstr>
      <vt:lpstr>Composants de Dossiers de travail</vt:lpstr>
      <vt:lpstr>Configuration de Dossiers de travail</vt:lpstr>
      <vt:lpstr>Démonstration : Activation de Dossiers de travail</vt:lpstr>
      <vt:lpstr>Présentation PowerPoint</vt:lpstr>
      <vt:lpstr>Atelier pratique B : Configuration et utilisation de Dossiers de travail</vt:lpstr>
      <vt:lpstr>Scénario de l’atelier pratique</vt:lpstr>
      <vt:lpstr>Contrôle des acquis de l’atelier pratique</vt:lpstr>
      <vt:lpstr>Leçon 5 : Gestion d’imprimantes</vt:lpstr>
      <vt:lpstr>Vue d’ensemble des composants d’impression</vt:lpstr>
      <vt:lpstr>Qu’est-ce qu’un pilote d’imprimante de type 4 ?</vt:lpstr>
      <vt:lpstr>Démonstration : Ajout et partage d’une imprimante</vt:lpstr>
      <vt:lpstr>Présentation PowerPoint</vt:lpstr>
      <vt:lpstr>Gestion de l’impression côté client</vt:lpstr>
      <vt:lpstr>Gestion de l’impression côté client</vt:lpstr>
      <vt:lpstr>Gestion des propriétés du serveur d’impression</vt:lpstr>
      <vt:lpstr>Atelier pratique C : Installation et gestion d’une imprimante</vt:lpstr>
      <vt:lpstr>Scénario de l’atelier pratique</vt:lpstr>
      <vt:lpstr>Contrôle des acquis de l’atelier pratique</vt:lpstr>
      <vt:lpstr>Révisions du module et éléments à retenir</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2015-12-02T18:18:30Z</dcterms:created>
  <dcterms:modified xsi:type="dcterms:W3CDTF">2019-05-02T09:30:20Z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0x010100C900FD361A5D66459E54F66904DB5DA1</vt:lpwstr>
  </property>
</Properties>
</file>